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67" r:id="rId2"/>
    <p:sldId id="309" r:id="rId3"/>
    <p:sldId id="296" r:id="rId4"/>
    <p:sldId id="289" r:id="rId5"/>
    <p:sldId id="291" r:id="rId6"/>
    <p:sldId id="298" r:id="rId7"/>
    <p:sldId id="299" r:id="rId8"/>
    <p:sldId id="292" r:id="rId9"/>
    <p:sldId id="293" r:id="rId10"/>
    <p:sldId id="297" r:id="rId11"/>
    <p:sldId id="266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F63"/>
    <a:srgbClr val="D9D9D9"/>
    <a:srgbClr val="00584C"/>
    <a:srgbClr val="004AAD"/>
    <a:srgbClr val="0A0A0A"/>
    <a:srgbClr val="E0E0E0"/>
    <a:srgbClr val="2566CA"/>
    <a:srgbClr val="C06C26"/>
    <a:srgbClr val="D98640"/>
    <a:srgbClr val="F7E2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422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6F82A-69D7-40BC-80A3-39EB706D7285}" type="datetimeFigureOut">
              <a:rPr lang="ko-KR" altLang="en-US" smtClean="0"/>
              <a:t>2026-02-11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A2A0-7FA8-40B3-B071-B75A0A1F4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4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5225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3FEA2-C5F3-CBF9-9C6A-8A4E0248A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0FF415F-3B3A-37D5-D4E1-CC7FA4CD0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8296564-C26D-12B5-7472-05BDDDBFF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E7CB759-0A61-0FF0-B24A-7928AF14D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215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E7103-B2C7-CCD9-B1C9-8FF3D0466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9B59424-C636-6188-A281-0E57EA881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A8186C6-419E-4652-C86C-5C3481A9D2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3F7ED1-7DF6-DFF9-5588-2541B26F87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201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B0082-A25D-0046-DE2A-C681051BC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72FA572-C5B8-0814-F7CF-DF179E0D4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E689711-68D3-15BE-5DA0-9DB53EA34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90D81A1-AC70-5101-14F6-D1E7E92AE8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559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BC082-3A31-D5F1-E9A1-4A7ADAC0F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00E0305-DB34-6B2D-0D2B-3582D0083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ED3D162-C175-877B-C75D-BF4A8FC66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E6BB8E-BBE4-2DB5-AA64-DBE76F924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848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F662F-C3C3-3301-07E5-A2D745A92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64D1291-3191-A7EE-E251-3A75C6D1A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661CACB-6555-555E-7AA6-EC20F3B6B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9F5ADF2-4FA3-A2B2-4E09-567204FDA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6159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4D618-76D9-0F98-6771-A637D476F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E66C4B3-86B4-E254-6C63-D3AA5F0D4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9384A6C-63C9-DC05-0537-6F35F6423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999D46-8CBE-8F18-1B27-DEDDF983EC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6877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0A0DF-8040-3907-F8BD-101A15AED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94589B4-ABD5-493B-6576-557C50D67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35283D8-FFAE-BD1A-F060-9B02667EE2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2CCAD19-CDBA-5A91-14ED-A6D122B4F8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999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47734-852D-F351-64D8-12FDCE54C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FF936B1-51D2-8EEF-A0F6-DAADA18A4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FA864BC-B36F-A39A-A06B-D969B4227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74D8B2-6694-813A-8FB0-0B4D3C72D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770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2F5C0-4DDF-A700-0C6A-AE03F80BA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A70F5A8-B755-22C5-0FA6-0234037A1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166CDD1-5CC3-282C-7EC9-8D73DC7E1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Lifecycle Continuity Includes: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Design &amp; Construction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Secure External Collaboration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Operational Transition</a:t>
            </a:r>
          </a:p>
          <a:p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What This Enables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Spatial/state‑based data continuity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Handover with preserved design intent &amp; change history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Execution context for operational decisions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Faster, safer ramp‑up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BE0CF73-1F3B-A4B3-51EA-989D0FF45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1A2A0-7FA8-40B3-B071-B75A0A1F4F7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020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33376F-10B0-DFB9-CC9F-E2DEE194CB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46020" y="2894579"/>
            <a:ext cx="9245237" cy="1078706"/>
          </a:xfrm>
        </p:spPr>
        <p:txBody>
          <a:bodyPr anchor="b">
            <a:normAutofit/>
          </a:bodyPr>
          <a:lstStyle>
            <a:lvl1pPr algn="r">
              <a:defRPr sz="5400" b="1">
                <a:solidFill>
                  <a:srgbClr val="004A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프레젠테이션 타이틀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96B452-714F-6D61-7FE2-B0447C3ACAF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46020" y="4069330"/>
            <a:ext cx="9245237" cy="751114"/>
          </a:xfr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서브 타이틀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5BA222EE-C011-8636-B298-5E857748239B}"/>
              </a:ext>
            </a:extLst>
          </p:cNvPr>
          <p:cNvSpPr txBox="1">
            <a:spLocks/>
          </p:cNvSpPr>
          <p:nvPr userDrawn="1"/>
        </p:nvSpPr>
        <p:spPr>
          <a:xfrm>
            <a:off x="2547257" y="5375622"/>
            <a:ext cx="9144000" cy="75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800" b="0" dirty="0"/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78B8B7DF-9072-0798-3824-29C3E4E32B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9120" y="5399394"/>
            <a:ext cx="7302137" cy="497728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이름</a:t>
            </a:r>
            <a:r>
              <a:rPr lang="en-US" altLang="ko-KR" dirty="0"/>
              <a:t> / </a:t>
            </a:r>
            <a:r>
              <a:rPr lang="ko-KR" altLang="en-US" dirty="0"/>
              <a:t>역할</a:t>
            </a:r>
            <a:r>
              <a:rPr lang="en-US" altLang="ko-KR" dirty="0"/>
              <a:t> / </a:t>
            </a:r>
            <a:r>
              <a:rPr lang="ko-KR" altLang="en-US" dirty="0"/>
              <a:t>소속 부서</a:t>
            </a:r>
            <a:br>
              <a:rPr lang="en-US" altLang="ko-KR" dirty="0"/>
            </a:br>
            <a:r>
              <a:rPr lang="ko-KR" altLang="en-US" dirty="0" err="1"/>
              <a:t>버전명</a:t>
            </a:r>
            <a:r>
              <a:rPr lang="en-US" altLang="ko-KR" dirty="0"/>
              <a:t>,</a:t>
            </a:r>
            <a:r>
              <a:rPr lang="ko-KR" altLang="en-US" dirty="0"/>
              <a:t> 월</a:t>
            </a:r>
            <a:r>
              <a:rPr lang="en-US" altLang="ko-KR" dirty="0"/>
              <a:t> </a:t>
            </a:r>
            <a:r>
              <a:rPr lang="ko-KR" altLang="en-US" dirty="0"/>
              <a:t>일</a:t>
            </a:r>
            <a:r>
              <a:rPr lang="en-US" altLang="ko-KR" dirty="0"/>
              <a:t>, </a:t>
            </a:r>
            <a:r>
              <a:rPr lang="ko-KR" altLang="en-US" dirty="0"/>
              <a:t>연도</a:t>
            </a:r>
          </a:p>
        </p:txBody>
      </p:sp>
      <p:pic>
        <p:nvPicPr>
          <p:cNvPr id="5" name="그림 4" descr="폰트, 그래픽, 그래픽 디자인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5A4D20D-A991-44EF-1AC2-FF975F5E7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09" y="405262"/>
            <a:ext cx="1995882" cy="49643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22A3738-93FA-12CC-75A4-415D415483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50000"/>
          <a:stretch>
            <a:fillRect/>
          </a:stretch>
        </p:blipFill>
        <p:spPr>
          <a:xfrm>
            <a:off x="9325103" y="-117808"/>
            <a:ext cx="2920237" cy="180457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BF816F9-A77D-7BFB-E102-1F807E37EA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3468" b="9056"/>
          <a:stretch>
            <a:fillRect/>
          </a:stretch>
        </p:blipFill>
        <p:spPr>
          <a:xfrm>
            <a:off x="-68580" y="4997104"/>
            <a:ext cx="2869835" cy="19294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0702CC-53CA-3278-FFDA-15EC1305ADBD}"/>
              </a:ext>
            </a:extLst>
          </p:cNvPr>
          <p:cNvSpPr txBox="1"/>
          <p:nvPr userDrawn="1"/>
        </p:nvSpPr>
        <p:spPr>
          <a:xfrm>
            <a:off x="5190117" y="6613981"/>
            <a:ext cx="21242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i="0" dirty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rPr>
              <a:t>Together Great </a:t>
            </a:r>
            <a:r>
              <a:rPr lang="en-US" altLang="ko-KR" sz="800" dirty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rPr>
              <a:t>| </a:t>
            </a:r>
            <a:r>
              <a:rPr kumimoji="0" lang="en-US" altLang="ko-KR" sz="800" dirty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rPr>
              <a:t>www.collaverse.com</a:t>
            </a:r>
            <a:endParaRPr lang="ko-KR" altLang="en-US" sz="8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140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A05BF3-D4C2-CFAE-54A6-84240604C1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74980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C8A95B1-5C3E-EA8A-BE4D-17D0EA6AB73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227879"/>
            <a:ext cx="6172200" cy="4633171"/>
          </a:xfrm>
        </p:spPr>
        <p:txBody>
          <a:bodyPr>
            <a:normAutofit/>
          </a:bodyPr>
          <a:lstStyle>
            <a:lvl1pPr marL="514350" indent="-514350">
              <a:lnSpc>
                <a:spcPct val="150000"/>
              </a:lnSpc>
              <a:buFont typeface="+mj-lt"/>
              <a:buAutoNum type="arabicPeriod"/>
              <a:defRPr sz="2400" b="1">
                <a:solidFill>
                  <a:srgbClr val="001F63"/>
                </a:solidFill>
              </a:defRPr>
            </a:lvl1pPr>
            <a:lvl2pPr marL="971550" indent="-514350">
              <a:buFont typeface="+mj-lt"/>
              <a:buAutoNum type="arabicPeriod"/>
              <a:defRPr sz="2800">
                <a:solidFill>
                  <a:schemeClr val="bg2">
                    <a:lumMod val="25000"/>
                  </a:schemeClr>
                </a:solidFill>
              </a:defRPr>
            </a:lvl2pPr>
            <a:lvl3pPr marL="1371600" indent="-457200">
              <a:buFont typeface="+mj-lt"/>
              <a:buAutoNum type="arabicPeriod"/>
              <a:defRPr sz="2400">
                <a:solidFill>
                  <a:schemeClr val="bg2">
                    <a:lumMod val="25000"/>
                  </a:schemeClr>
                </a:solidFill>
              </a:defRPr>
            </a:lvl3pPr>
            <a:lvl4pPr marL="1828800" indent="-457200">
              <a:buFont typeface="+mj-lt"/>
              <a:buAutoNum type="arabicPeriod"/>
              <a:defRPr sz="2000">
                <a:solidFill>
                  <a:schemeClr val="bg2">
                    <a:lumMod val="25000"/>
                  </a:schemeClr>
                </a:solidFill>
              </a:defRPr>
            </a:lvl4pPr>
            <a:lvl5pPr marL="2286000" indent="-457200">
              <a:buFont typeface="+mj-lt"/>
              <a:buAutoNum type="arabicPeriod"/>
              <a:defRPr sz="20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dirty="0"/>
              <a:t>…</a:t>
            </a:r>
          </a:p>
          <a:p>
            <a:pPr lvl="0"/>
            <a:r>
              <a:rPr lang="en-US" altLang="ko-KR" dirty="0"/>
              <a:t>…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2AFF95A-2FF1-19C2-FEE1-6EB189BC2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71EE9578-FA26-B7D6-84BA-19065833A070}"/>
              </a:ext>
            </a:extLst>
          </p:cNvPr>
          <p:cNvGrpSpPr/>
          <p:nvPr userDrawn="1"/>
        </p:nvGrpSpPr>
        <p:grpSpPr>
          <a:xfrm>
            <a:off x="-9525" y="-9526"/>
            <a:ext cx="609600" cy="7046015"/>
            <a:chOff x="-9525" y="-9526"/>
            <a:chExt cx="609600" cy="7046015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5CC43093-C812-5ECF-9DEE-5097D14427B8}"/>
                </a:ext>
              </a:extLst>
            </p:cNvPr>
            <p:cNvSpPr/>
            <p:nvPr userDrawn="1"/>
          </p:nvSpPr>
          <p:spPr>
            <a:xfrm>
              <a:off x="-9525" y="-9526"/>
              <a:ext cx="609600" cy="6953251"/>
            </a:xfrm>
            <a:prstGeom prst="rect">
              <a:avLst/>
            </a:prstGeom>
            <a:solidFill>
              <a:srgbClr val="001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11" name="그림 10" descr="그래픽, 상징, 폰트, 디자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D627BCE-2DB9-2404-DE53-53F81BD7E2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98" y="208755"/>
              <a:ext cx="345753" cy="248445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13BC9BC6-F6F2-1FFC-2947-08D7AEBFCA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34072" r="34485" b="53041"/>
            <a:stretch>
              <a:fillRect/>
            </a:stretch>
          </p:blipFill>
          <p:spPr>
            <a:xfrm>
              <a:off x="-9525" y="6126101"/>
              <a:ext cx="609600" cy="910388"/>
            </a:xfrm>
            <a:prstGeom prst="rect">
              <a:avLst/>
            </a:prstGeom>
          </p:spPr>
        </p:pic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C9889819-F3E6-408F-E7A9-B5C570010BA4}"/>
                </a:ext>
              </a:extLst>
            </p:cNvPr>
            <p:cNvGrpSpPr/>
            <p:nvPr userDrawn="1"/>
          </p:nvGrpSpPr>
          <p:grpSpPr>
            <a:xfrm>
              <a:off x="202322" y="5798907"/>
              <a:ext cx="331349" cy="1074333"/>
              <a:chOff x="204370" y="5741121"/>
              <a:chExt cx="331349" cy="107433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3FD0630-0F92-027A-BB3B-5AF527D7FADF}"/>
                  </a:ext>
                </a:extLst>
              </p:cNvPr>
              <p:cNvSpPr txBox="1"/>
              <p:nvPr userDrawn="1"/>
            </p:nvSpPr>
            <p:spPr>
              <a:xfrm rot="16200000">
                <a:off x="-217381" y="6162872"/>
                <a:ext cx="107433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b="0" i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Together Great </a:t>
                </a:r>
                <a:endParaRPr lang="ko-KR" altLang="en-US" sz="900" b="0" i="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3742BD-BDB9-09AA-6706-B9FA0CBD3539}"/>
                  </a:ext>
                </a:extLst>
              </p:cNvPr>
              <p:cNvSpPr txBox="1"/>
              <p:nvPr userDrawn="1"/>
            </p:nvSpPr>
            <p:spPr>
              <a:xfrm rot="16200000">
                <a:off x="-41683" y="6226621"/>
                <a:ext cx="97013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0" lang="en-US" altLang="ko-KR" sz="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www.collaverse.com</a:t>
                </a:r>
                <a:endParaRPr lang="ko-KR" altLang="en-US" sz="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" name="날짜 개체 틀 4">
            <a:extLst>
              <a:ext uri="{FF2B5EF4-FFF2-40B4-BE49-F238E27FC236}">
                <a16:creationId xmlns:a16="http://schemas.microsoft.com/office/drawing/2014/main" id="{C478564E-3BE8-981C-0922-D7E0057A8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4236" y="6492876"/>
            <a:ext cx="2743200" cy="265428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20" name="슬라이드 번호 개체 틀 6">
            <a:extLst>
              <a:ext uri="{FF2B5EF4-FFF2-40B4-BE49-F238E27FC236}">
                <a16:creationId xmlns:a16="http://schemas.microsoft.com/office/drawing/2014/main" id="{96399631-5B7F-BC08-6CA3-1A78CCC09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7862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EA19A8-4A0C-3E6E-FD38-C17D57EBD8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ko-KR" altLang="en-US" dirty="0"/>
              <a:t>간지 타이틀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A628672-1928-A995-F43A-F3EB718D8C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서브 타이틀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3A7167A-801D-6672-5685-035B14383C28}"/>
              </a:ext>
            </a:extLst>
          </p:cNvPr>
          <p:cNvGrpSpPr/>
          <p:nvPr userDrawn="1"/>
        </p:nvGrpSpPr>
        <p:grpSpPr>
          <a:xfrm>
            <a:off x="-9525" y="-9526"/>
            <a:ext cx="609600" cy="7046015"/>
            <a:chOff x="-9525" y="-9526"/>
            <a:chExt cx="609600" cy="7046015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46B7F2D6-DFAE-13D0-3451-FBAD9AE55D5A}"/>
                </a:ext>
              </a:extLst>
            </p:cNvPr>
            <p:cNvSpPr/>
            <p:nvPr userDrawn="1"/>
          </p:nvSpPr>
          <p:spPr>
            <a:xfrm>
              <a:off x="-9525" y="-9526"/>
              <a:ext cx="609600" cy="6953251"/>
            </a:xfrm>
            <a:prstGeom prst="rect">
              <a:avLst/>
            </a:prstGeom>
            <a:solidFill>
              <a:srgbClr val="001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8" name="그림 7" descr="그래픽, 상징, 폰트, 디자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4C5561E5-730D-C3E9-1A40-DB557597D9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98" y="208755"/>
              <a:ext cx="345753" cy="248445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05D506FF-3D0F-0A89-04D7-B04F26B96C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34072" r="34485" b="53041"/>
            <a:stretch>
              <a:fillRect/>
            </a:stretch>
          </p:blipFill>
          <p:spPr>
            <a:xfrm>
              <a:off x="-9525" y="6126101"/>
              <a:ext cx="609600" cy="910388"/>
            </a:xfrm>
            <a:prstGeom prst="rect">
              <a:avLst/>
            </a:prstGeom>
          </p:spPr>
        </p:pic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3C698CA-3DC5-BF95-2A7B-A0FAC0AA87FA}"/>
                </a:ext>
              </a:extLst>
            </p:cNvPr>
            <p:cNvGrpSpPr/>
            <p:nvPr userDrawn="1"/>
          </p:nvGrpSpPr>
          <p:grpSpPr>
            <a:xfrm>
              <a:off x="202322" y="5798907"/>
              <a:ext cx="331349" cy="1074333"/>
              <a:chOff x="204370" y="5741121"/>
              <a:chExt cx="331349" cy="107433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89A4E1-D7A7-A470-889D-22F4EED318CA}"/>
                  </a:ext>
                </a:extLst>
              </p:cNvPr>
              <p:cNvSpPr txBox="1"/>
              <p:nvPr userDrawn="1"/>
            </p:nvSpPr>
            <p:spPr>
              <a:xfrm rot="16200000">
                <a:off x="-217381" y="6162872"/>
                <a:ext cx="107433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b="0" i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Together Great </a:t>
                </a:r>
                <a:endParaRPr lang="ko-KR" altLang="en-US" sz="900" b="0" i="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20BEE9B-A993-B7B3-7DE8-C613F73200F0}"/>
                  </a:ext>
                </a:extLst>
              </p:cNvPr>
              <p:cNvSpPr txBox="1"/>
              <p:nvPr userDrawn="1"/>
            </p:nvSpPr>
            <p:spPr>
              <a:xfrm rot="16200000">
                <a:off x="-41683" y="6226621"/>
                <a:ext cx="97013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0" lang="en-US" altLang="ko-KR" sz="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www.collaverse.com</a:t>
                </a:r>
                <a:endParaRPr lang="ko-KR" altLang="en-US" sz="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5" name="슬라이드 번호 개체 틀 6">
            <a:extLst>
              <a:ext uri="{FF2B5EF4-FFF2-40B4-BE49-F238E27FC236}">
                <a16:creationId xmlns:a16="http://schemas.microsoft.com/office/drawing/2014/main" id="{C4033D2E-5604-7264-9617-05CA951879C8}"/>
              </a:ext>
            </a:extLst>
          </p:cNvPr>
          <p:cNvSpPr txBox="1">
            <a:spLocks/>
          </p:cNvSpPr>
          <p:nvPr userDrawn="1"/>
        </p:nvSpPr>
        <p:spPr>
          <a:xfrm>
            <a:off x="11826240" y="6645276"/>
            <a:ext cx="518160" cy="2654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7" name="날짜 개체 틀 4">
            <a:extLst>
              <a:ext uri="{FF2B5EF4-FFF2-40B4-BE49-F238E27FC236}">
                <a16:creationId xmlns:a16="http://schemas.microsoft.com/office/drawing/2014/main" id="{E84B335D-B4F5-3E70-6899-7165E41660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4236" y="6492876"/>
            <a:ext cx="2743200" cy="265428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18" name="슬라이드 번호 개체 틀 6">
            <a:extLst>
              <a:ext uri="{FF2B5EF4-FFF2-40B4-BE49-F238E27FC236}">
                <a16:creationId xmlns:a16="http://schemas.microsoft.com/office/drawing/2014/main" id="{53BBC1F1-B57C-6296-91B1-74B627E1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7270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4FFED9E-7109-C8E5-2FA6-2640418598B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625176"/>
            <a:ext cx="10515600" cy="4574648"/>
          </a:xfrm>
        </p:spPr>
        <p:txBody>
          <a:bodyPr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600">
                <a:solidFill>
                  <a:srgbClr val="0A0A0A"/>
                </a:solidFill>
              </a:defRPr>
            </a:lvl1pPr>
            <a:lvl2pPr>
              <a:defRPr sz="1600">
                <a:solidFill>
                  <a:srgbClr val="0A0A0A"/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ko-KR" altLang="en-US" dirty="0"/>
              <a:t>내용</a:t>
            </a:r>
            <a:endParaRPr lang="en-US" altLang="ko-KR" dirty="0"/>
          </a:p>
          <a:p>
            <a:pPr lvl="1"/>
            <a:r>
              <a:rPr lang="en-US" altLang="ko-KR" sz="1600" dirty="0"/>
              <a:t>…</a:t>
            </a:r>
            <a:endParaRPr lang="en-US" altLang="ko-KR" dirty="0"/>
          </a:p>
          <a:p>
            <a:pPr lvl="0"/>
            <a:r>
              <a:rPr lang="en-US" altLang="ko-KR" dirty="0"/>
              <a:t>…</a:t>
            </a:r>
          </a:p>
          <a:p>
            <a:pPr lvl="1"/>
            <a:r>
              <a:rPr lang="en-US" altLang="ko-KR" dirty="0"/>
              <a:t>…</a:t>
            </a:r>
          </a:p>
          <a:p>
            <a:pPr lvl="0"/>
            <a:r>
              <a:rPr lang="en-US" altLang="ko-KR" dirty="0"/>
              <a:t>…</a:t>
            </a:r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5716307A-DC56-0EE5-E32E-8216AF9FB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6837"/>
            <a:ext cx="10515600" cy="567563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ko-KR" altLang="en-US" dirty="0"/>
              <a:t>슬라이드 타이틀</a:t>
            </a:r>
          </a:p>
        </p:txBody>
      </p:sp>
      <p:sp>
        <p:nvSpPr>
          <p:cNvPr id="14" name="텍스트 개체 틀 11">
            <a:extLst>
              <a:ext uri="{FF2B5EF4-FFF2-40B4-BE49-F238E27FC236}">
                <a16:creationId xmlns:a16="http://schemas.microsoft.com/office/drawing/2014/main" id="{5B621445-F111-D015-A91A-2BB2DBA772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071986"/>
            <a:ext cx="10515600" cy="395605"/>
          </a:xfrm>
        </p:spPr>
        <p:txBody>
          <a:bodyPr anchor="ctr">
            <a:noAutofit/>
          </a:bodyPr>
          <a:lstStyle>
            <a:lvl1pPr marL="0" indent="0">
              <a:buNone/>
              <a:defRPr sz="2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서브 타이틀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B55DEB8-D93C-C8CA-7096-71D9A6D268FD}"/>
              </a:ext>
            </a:extLst>
          </p:cNvPr>
          <p:cNvGrpSpPr/>
          <p:nvPr userDrawn="1"/>
        </p:nvGrpSpPr>
        <p:grpSpPr>
          <a:xfrm>
            <a:off x="-9525" y="-9526"/>
            <a:ext cx="609600" cy="7046015"/>
            <a:chOff x="-9525" y="-9526"/>
            <a:chExt cx="609600" cy="7046015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5AE0B6-3BE7-A8C6-186C-12B26DE3DF2A}"/>
                </a:ext>
              </a:extLst>
            </p:cNvPr>
            <p:cNvSpPr/>
            <p:nvPr userDrawn="1"/>
          </p:nvSpPr>
          <p:spPr>
            <a:xfrm>
              <a:off x="-9525" y="-9526"/>
              <a:ext cx="609600" cy="6953251"/>
            </a:xfrm>
            <a:prstGeom prst="rect">
              <a:avLst/>
            </a:prstGeom>
            <a:solidFill>
              <a:srgbClr val="001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7" name="그림 6" descr="그래픽, 상징, 폰트, 디자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4B6A52F1-2B4E-571B-C1F3-99AC0BA85D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98" y="208755"/>
              <a:ext cx="345753" cy="248445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68CA56B3-319B-99A0-E236-D92C11BA61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34072" r="34485" b="53041"/>
            <a:stretch>
              <a:fillRect/>
            </a:stretch>
          </p:blipFill>
          <p:spPr>
            <a:xfrm>
              <a:off x="-9525" y="6126101"/>
              <a:ext cx="609600" cy="910388"/>
            </a:xfrm>
            <a:prstGeom prst="rect">
              <a:avLst/>
            </a:prstGeom>
          </p:spPr>
        </p:pic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6A4CCDB-4235-6345-CCBE-B0989DDA9EA4}"/>
                </a:ext>
              </a:extLst>
            </p:cNvPr>
            <p:cNvGrpSpPr/>
            <p:nvPr userDrawn="1"/>
          </p:nvGrpSpPr>
          <p:grpSpPr>
            <a:xfrm>
              <a:off x="202322" y="5798907"/>
              <a:ext cx="331349" cy="1074333"/>
              <a:chOff x="204370" y="5741121"/>
              <a:chExt cx="331349" cy="107433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55DC43-9FE3-46A5-C887-9F69DFB014FA}"/>
                  </a:ext>
                </a:extLst>
              </p:cNvPr>
              <p:cNvSpPr txBox="1"/>
              <p:nvPr userDrawn="1"/>
            </p:nvSpPr>
            <p:spPr>
              <a:xfrm rot="16200000">
                <a:off x="-217381" y="6162872"/>
                <a:ext cx="107433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b="0" i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Together Great </a:t>
                </a:r>
                <a:endParaRPr lang="ko-KR" altLang="en-US" sz="900" b="0" i="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E54FDD-04BD-A7A9-82A0-7CB9E0C3BFC2}"/>
                  </a:ext>
                </a:extLst>
              </p:cNvPr>
              <p:cNvSpPr txBox="1"/>
              <p:nvPr userDrawn="1"/>
            </p:nvSpPr>
            <p:spPr>
              <a:xfrm rot="16200000">
                <a:off x="-41683" y="6226621"/>
                <a:ext cx="97013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0" lang="en-US" altLang="ko-KR" sz="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www.collaverse.com</a:t>
                </a:r>
                <a:endParaRPr lang="ko-KR" altLang="en-US" sz="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" name="날짜 개체 틀 4">
            <a:extLst>
              <a:ext uri="{FF2B5EF4-FFF2-40B4-BE49-F238E27FC236}">
                <a16:creationId xmlns:a16="http://schemas.microsoft.com/office/drawing/2014/main" id="{D7F743B6-87A4-D0C6-C6FE-1CC88301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4236" y="6492876"/>
            <a:ext cx="2743200" cy="265428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18" name="슬라이드 번호 개체 틀 6">
            <a:extLst>
              <a:ext uri="{FF2B5EF4-FFF2-40B4-BE49-F238E27FC236}">
                <a16:creationId xmlns:a16="http://schemas.microsoft.com/office/drawing/2014/main" id="{336DAD5F-5777-0962-0C03-304004C9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852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036E37-F9BA-0670-3699-7640690A5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ko-KR" altLang="en-US" dirty="0"/>
              <a:t>슬라이드 타이틀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9628DEB-299E-D94A-3B3F-57CEF187054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625176"/>
            <a:ext cx="5181600" cy="4551787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내용</a:t>
            </a:r>
          </a:p>
          <a:p>
            <a:pPr lvl="1"/>
            <a:r>
              <a:rPr lang="en-US" altLang="ko-KR" dirty="0"/>
              <a:t>…</a:t>
            </a:r>
            <a:endParaRPr lang="ko-KR" altLang="en-US" dirty="0"/>
          </a:p>
          <a:p>
            <a:pPr lvl="2"/>
            <a:r>
              <a:rPr lang="en-US" altLang="ko-KR" dirty="0"/>
              <a:t>…</a:t>
            </a:r>
            <a:endParaRPr lang="ko-KR" altLang="en-US" dirty="0"/>
          </a:p>
          <a:p>
            <a:pPr lvl="3"/>
            <a:r>
              <a:rPr lang="en-US" altLang="ko-KR" dirty="0"/>
              <a:t>…</a:t>
            </a:r>
            <a:endParaRPr lang="ko-KR" altLang="en-US" dirty="0"/>
          </a:p>
          <a:p>
            <a:pPr lvl="4"/>
            <a:r>
              <a:rPr lang="en-US" altLang="ko-KR" dirty="0"/>
              <a:t>…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7555C56-B5EF-FA44-53E4-2CDCDC5E9E0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625176"/>
            <a:ext cx="5181600" cy="4551787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내용</a:t>
            </a:r>
          </a:p>
          <a:p>
            <a:pPr lvl="1"/>
            <a:r>
              <a:rPr lang="en-US" altLang="ko-KR" dirty="0"/>
              <a:t>…</a:t>
            </a:r>
            <a:endParaRPr lang="ko-KR" altLang="en-US" dirty="0"/>
          </a:p>
          <a:p>
            <a:pPr lvl="2"/>
            <a:r>
              <a:rPr lang="en-US" altLang="ko-KR" dirty="0"/>
              <a:t>…</a:t>
            </a:r>
            <a:endParaRPr lang="ko-KR" altLang="en-US" dirty="0"/>
          </a:p>
          <a:p>
            <a:pPr lvl="3"/>
            <a:r>
              <a:rPr lang="en-US" altLang="ko-KR" dirty="0"/>
              <a:t>…</a:t>
            </a:r>
            <a:endParaRPr lang="ko-KR" altLang="en-US" dirty="0"/>
          </a:p>
          <a:p>
            <a:pPr lvl="4"/>
            <a:r>
              <a:rPr lang="en-US" altLang="ko-KR" dirty="0"/>
              <a:t>..</a:t>
            </a:r>
            <a:endParaRPr lang="ko-KR" altLang="en-US" dirty="0"/>
          </a:p>
        </p:txBody>
      </p:sp>
      <p:sp>
        <p:nvSpPr>
          <p:cNvPr id="10" name="텍스트 개체 틀 11">
            <a:extLst>
              <a:ext uri="{FF2B5EF4-FFF2-40B4-BE49-F238E27FC236}">
                <a16:creationId xmlns:a16="http://schemas.microsoft.com/office/drawing/2014/main" id="{4E020FFD-6708-1D63-9EE2-D5ED68D0D4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071986"/>
            <a:ext cx="10233660" cy="395605"/>
          </a:xfrm>
        </p:spPr>
        <p:txBody>
          <a:bodyPr anchor="ctr">
            <a:noAutofit/>
          </a:bodyPr>
          <a:lstStyle>
            <a:lvl1pPr marL="0" indent="0">
              <a:buNone/>
              <a:defRPr sz="2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서브 타이틀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C2E202FB-EF09-22C0-7509-FE1D25C8E8AB}"/>
              </a:ext>
            </a:extLst>
          </p:cNvPr>
          <p:cNvGrpSpPr/>
          <p:nvPr userDrawn="1"/>
        </p:nvGrpSpPr>
        <p:grpSpPr>
          <a:xfrm>
            <a:off x="-9525" y="-9526"/>
            <a:ext cx="609600" cy="7046015"/>
            <a:chOff x="-9525" y="-9526"/>
            <a:chExt cx="609600" cy="7046015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081D5BA1-BEC4-F3BE-02F3-0F8DAF01F15C}"/>
                </a:ext>
              </a:extLst>
            </p:cNvPr>
            <p:cNvSpPr/>
            <p:nvPr userDrawn="1"/>
          </p:nvSpPr>
          <p:spPr>
            <a:xfrm>
              <a:off x="-9525" y="-9526"/>
              <a:ext cx="609600" cy="6953251"/>
            </a:xfrm>
            <a:prstGeom prst="rect">
              <a:avLst/>
            </a:prstGeom>
            <a:solidFill>
              <a:srgbClr val="001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11" name="그림 10" descr="그래픽, 상징, 폰트, 디자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446F92F-7065-CFB8-2F38-1EFF05F6AF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98" y="208755"/>
              <a:ext cx="345753" cy="248445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B7D75141-D813-A50D-4788-CA064FA89A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34072" r="34485" b="53041"/>
            <a:stretch>
              <a:fillRect/>
            </a:stretch>
          </p:blipFill>
          <p:spPr>
            <a:xfrm>
              <a:off x="-9525" y="6126101"/>
              <a:ext cx="609600" cy="910388"/>
            </a:xfrm>
            <a:prstGeom prst="rect">
              <a:avLst/>
            </a:prstGeom>
          </p:spPr>
        </p:pic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34497B9-A7EC-D943-D137-5A2DE6EE59EC}"/>
                </a:ext>
              </a:extLst>
            </p:cNvPr>
            <p:cNvGrpSpPr/>
            <p:nvPr userDrawn="1"/>
          </p:nvGrpSpPr>
          <p:grpSpPr>
            <a:xfrm>
              <a:off x="202322" y="5798907"/>
              <a:ext cx="331349" cy="1074333"/>
              <a:chOff x="204370" y="5741121"/>
              <a:chExt cx="331349" cy="107433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F4CEA6A-4CB1-1391-6BDA-DDA249F892B0}"/>
                  </a:ext>
                </a:extLst>
              </p:cNvPr>
              <p:cNvSpPr txBox="1"/>
              <p:nvPr userDrawn="1"/>
            </p:nvSpPr>
            <p:spPr>
              <a:xfrm rot="16200000">
                <a:off x="-217381" y="6162872"/>
                <a:ext cx="107433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b="0" i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Together Great </a:t>
                </a:r>
                <a:endParaRPr lang="ko-KR" altLang="en-US" sz="900" b="0" i="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F8A73DA-1159-8164-6A11-9114723E187E}"/>
                  </a:ext>
                </a:extLst>
              </p:cNvPr>
              <p:cNvSpPr txBox="1"/>
              <p:nvPr userDrawn="1"/>
            </p:nvSpPr>
            <p:spPr>
              <a:xfrm rot="16200000">
                <a:off x="-41683" y="6226621"/>
                <a:ext cx="97013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0" lang="en-US" altLang="ko-KR" sz="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www.collaverse.com</a:t>
                </a:r>
                <a:endParaRPr lang="ko-KR" altLang="en-US" sz="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" name="날짜 개체 틀 4">
            <a:extLst>
              <a:ext uri="{FF2B5EF4-FFF2-40B4-BE49-F238E27FC236}">
                <a16:creationId xmlns:a16="http://schemas.microsoft.com/office/drawing/2014/main" id="{F737F0E4-0831-37F4-17CD-C7DE9963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4236" y="6492876"/>
            <a:ext cx="2743200" cy="265428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20" name="슬라이드 번호 개체 틀 6">
            <a:extLst>
              <a:ext uri="{FF2B5EF4-FFF2-40B4-BE49-F238E27FC236}">
                <a16:creationId xmlns:a16="http://schemas.microsoft.com/office/drawing/2014/main" id="{CCD63D65-63A3-F0DF-19B4-7127C174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877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55DF91-7C4E-61B3-9902-2B14D3C3CD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054799"/>
            <a:ext cx="5157787" cy="44481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서브 제목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C32CEB8-9B8D-0495-B371-F41BFE75D40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597153"/>
            <a:ext cx="5157787" cy="459251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A0A0A"/>
                </a:solidFill>
              </a:defRPr>
            </a:lvl1pPr>
            <a:lvl2pPr>
              <a:defRPr sz="1400">
                <a:solidFill>
                  <a:srgbClr val="0A0A0A"/>
                </a:solidFill>
              </a:defRPr>
            </a:lvl2pPr>
            <a:lvl3pPr>
              <a:defRPr sz="1200">
                <a:solidFill>
                  <a:srgbClr val="0A0A0A"/>
                </a:solidFill>
              </a:defRPr>
            </a:lvl3pPr>
            <a:lvl4pPr>
              <a:defRPr sz="1100">
                <a:solidFill>
                  <a:srgbClr val="0A0A0A"/>
                </a:solidFill>
              </a:defRPr>
            </a:lvl4pPr>
            <a:lvl5pPr>
              <a:defRPr sz="1100">
                <a:solidFill>
                  <a:srgbClr val="0A0A0A"/>
                </a:solidFill>
              </a:defRPr>
            </a:lvl5pPr>
          </a:lstStyle>
          <a:p>
            <a:pPr lvl="0"/>
            <a:r>
              <a:rPr lang="ko-KR" altLang="en-US" dirty="0"/>
              <a:t>내용</a:t>
            </a:r>
          </a:p>
          <a:p>
            <a:pPr lvl="1"/>
            <a:r>
              <a:rPr lang="en-US" altLang="ko-KR" dirty="0"/>
              <a:t>…</a:t>
            </a:r>
            <a:endParaRPr lang="ko-KR" altLang="en-US" dirty="0"/>
          </a:p>
          <a:p>
            <a:pPr lvl="2"/>
            <a:r>
              <a:rPr lang="en-US" altLang="ko-KR" dirty="0"/>
              <a:t>…</a:t>
            </a:r>
            <a:endParaRPr lang="ko-KR" altLang="en-US" dirty="0"/>
          </a:p>
          <a:p>
            <a:pPr lvl="3"/>
            <a:r>
              <a:rPr lang="en-US" altLang="ko-KR" dirty="0"/>
              <a:t>…</a:t>
            </a:r>
            <a:endParaRPr lang="ko-KR" altLang="en-US" dirty="0"/>
          </a:p>
          <a:p>
            <a:pPr lvl="4"/>
            <a:r>
              <a:rPr lang="en-US" altLang="ko-KR" dirty="0"/>
              <a:t>…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D3EAA06-C7BE-E666-4C3D-E8D8DF42E87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054799"/>
            <a:ext cx="5183188" cy="44481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서브 제목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FA78103-115B-D363-C950-F36B7C11939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597153"/>
            <a:ext cx="5183188" cy="459251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A0A0A"/>
                </a:solidFill>
              </a:defRPr>
            </a:lvl1pPr>
            <a:lvl2pPr>
              <a:defRPr sz="1400">
                <a:solidFill>
                  <a:srgbClr val="0A0A0A"/>
                </a:solidFill>
              </a:defRPr>
            </a:lvl2pPr>
            <a:lvl3pPr>
              <a:defRPr sz="1200">
                <a:solidFill>
                  <a:srgbClr val="0A0A0A"/>
                </a:solidFill>
              </a:defRPr>
            </a:lvl3pPr>
            <a:lvl4pPr>
              <a:defRPr sz="1100">
                <a:solidFill>
                  <a:srgbClr val="0A0A0A"/>
                </a:solidFill>
              </a:defRPr>
            </a:lvl4pPr>
            <a:lvl5pPr>
              <a:defRPr sz="1100">
                <a:solidFill>
                  <a:srgbClr val="0A0A0A"/>
                </a:solidFill>
              </a:defRPr>
            </a:lvl5pPr>
          </a:lstStyle>
          <a:p>
            <a:pPr lvl="0"/>
            <a:r>
              <a:rPr lang="ko-KR" altLang="en-US" dirty="0"/>
              <a:t>내용</a:t>
            </a:r>
          </a:p>
          <a:p>
            <a:pPr lvl="1"/>
            <a:r>
              <a:rPr lang="en-US" altLang="ko-KR" dirty="0"/>
              <a:t>…</a:t>
            </a:r>
            <a:endParaRPr lang="ko-KR" altLang="en-US" dirty="0"/>
          </a:p>
          <a:p>
            <a:pPr lvl="2"/>
            <a:r>
              <a:rPr lang="en-US" altLang="ko-KR" dirty="0"/>
              <a:t>…</a:t>
            </a:r>
            <a:endParaRPr lang="ko-KR" altLang="en-US" dirty="0"/>
          </a:p>
          <a:p>
            <a:pPr lvl="3"/>
            <a:r>
              <a:rPr lang="en-US" altLang="ko-KR" dirty="0"/>
              <a:t>…</a:t>
            </a:r>
            <a:endParaRPr lang="ko-KR" altLang="en-US" dirty="0"/>
          </a:p>
          <a:p>
            <a:pPr lvl="4"/>
            <a:r>
              <a:rPr lang="en-US" altLang="ko-KR" dirty="0"/>
              <a:t>…</a:t>
            </a:r>
            <a:endParaRPr lang="ko-KR" alt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C5820133-06E8-4D98-1EEC-D2DB5E678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6837"/>
            <a:ext cx="10515600" cy="567563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ko-KR" altLang="en-US" dirty="0"/>
              <a:t>슬라이드 타이틀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98D8673-E7EE-F9D1-C8DA-EC47B4B222E5}"/>
              </a:ext>
            </a:extLst>
          </p:cNvPr>
          <p:cNvGrpSpPr/>
          <p:nvPr userDrawn="1"/>
        </p:nvGrpSpPr>
        <p:grpSpPr>
          <a:xfrm>
            <a:off x="-9525" y="-9526"/>
            <a:ext cx="609600" cy="7046015"/>
            <a:chOff x="-9525" y="-9526"/>
            <a:chExt cx="609600" cy="7046015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7C0BEEB1-982A-6E5C-5E99-9983427407B5}"/>
                </a:ext>
              </a:extLst>
            </p:cNvPr>
            <p:cNvSpPr/>
            <p:nvPr userDrawn="1"/>
          </p:nvSpPr>
          <p:spPr>
            <a:xfrm>
              <a:off x="-9525" y="-9526"/>
              <a:ext cx="609600" cy="6953251"/>
            </a:xfrm>
            <a:prstGeom prst="rect">
              <a:avLst/>
            </a:prstGeom>
            <a:solidFill>
              <a:srgbClr val="001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10" name="그림 9" descr="그래픽, 상징, 폰트, 디자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D762776F-C82C-31A6-7844-2A8E30C28D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98" y="208755"/>
              <a:ext cx="345753" cy="248445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CC82F05D-E363-2085-601F-7F40D2B84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34072" r="34485" b="53041"/>
            <a:stretch>
              <a:fillRect/>
            </a:stretch>
          </p:blipFill>
          <p:spPr>
            <a:xfrm>
              <a:off x="-9525" y="6126101"/>
              <a:ext cx="609600" cy="910388"/>
            </a:xfrm>
            <a:prstGeom prst="rect">
              <a:avLst/>
            </a:prstGeom>
          </p:spPr>
        </p:pic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1B41C144-0999-83EF-C7BE-3422D0F68BB8}"/>
                </a:ext>
              </a:extLst>
            </p:cNvPr>
            <p:cNvGrpSpPr/>
            <p:nvPr userDrawn="1"/>
          </p:nvGrpSpPr>
          <p:grpSpPr>
            <a:xfrm>
              <a:off x="202322" y="5798907"/>
              <a:ext cx="331349" cy="1074333"/>
              <a:chOff x="204370" y="5741121"/>
              <a:chExt cx="331349" cy="107433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D04B11-5C1D-4793-C442-64109379A2C9}"/>
                  </a:ext>
                </a:extLst>
              </p:cNvPr>
              <p:cNvSpPr txBox="1"/>
              <p:nvPr userDrawn="1"/>
            </p:nvSpPr>
            <p:spPr>
              <a:xfrm rot="16200000">
                <a:off x="-217381" y="6162872"/>
                <a:ext cx="107433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b="0" i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Together Great </a:t>
                </a:r>
                <a:endParaRPr lang="ko-KR" altLang="en-US" sz="900" b="0" i="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4FABEB3-1E77-B106-8A53-BB668F49901D}"/>
                  </a:ext>
                </a:extLst>
              </p:cNvPr>
              <p:cNvSpPr txBox="1"/>
              <p:nvPr userDrawn="1"/>
            </p:nvSpPr>
            <p:spPr>
              <a:xfrm rot="16200000">
                <a:off x="-41683" y="6226621"/>
                <a:ext cx="97013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0" lang="en-US" altLang="ko-KR" sz="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www.collaverse.com</a:t>
                </a:r>
                <a:endParaRPr lang="ko-KR" altLang="en-US" sz="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0" name="날짜 개체 틀 4">
            <a:extLst>
              <a:ext uri="{FF2B5EF4-FFF2-40B4-BE49-F238E27FC236}">
                <a16:creationId xmlns:a16="http://schemas.microsoft.com/office/drawing/2014/main" id="{063BC0A2-8916-A66B-7D86-B95D25BC35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4236" y="6492876"/>
            <a:ext cx="2743200" cy="265428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21" name="슬라이드 번호 개체 틀 6">
            <a:extLst>
              <a:ext uri="{FF2B5EF4-FFF2-40B4-BE49-F238E27FC236}">
                <a16:creationId xmlns:a16="http://schemas.microsoft.com/office/drawing/2014/main" id="{880073A4-435B-67D9-C28B-2298337A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3330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6F0D7F-F595-C557-758E-6FE5780377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슬라이드 타이틀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3ACD826-D004-C253-9DE6-B7394450FB31}"/>
              </a:ext>
            </a:extLst>
          </p:cNvPr>
          <p:cNvGrpSpPr/>
          <p:nvPr userDrawn="1"/>
        </p:nvGrpSpPr>
        <p:grpSpPr>
          <a:xfrm>
            <a:off x="-9525" y="-9526"/>
            <a:ext cx="609600" cy="7046015"/>
            <a:chOff x="-9525" y="-9526"/>
            <a:chExt cx="609600" cy="7046015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99C39C3-2476-EB49-AAE9-648027220E41}"/>
                </a:ext>
              </a:extLst>
            </p:cNvPr>
            <p:cNvSpPr/>
            <p:nvPr userDrawn="1"/>
          </p:nvSpPr>
          <p:spPr>
            <a:xfrm>
              <a:off x="-9525" y="-9526"/>
              <a:ext cx="609600" cy="6953251"/>
            </a:xfrm>
            <a:prstGeom prst="rect">
              <a:avLst/>
            </a:prstGeom>
            <a:solidFill>
              <a:srgbClr val="001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8" name="그림 7" descr="그래픽, 상징, 폰트, 디자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7B96F22-AC7D-84D5-9079-88DC98E4F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98" y="208755"/>
              <a:ext cx="345753" cy="248445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D1CE050-5932-7E4D-A7A5-BA40DF73DC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34072" r="34485" b="53041"/>
            <a:stretch>
              <a:fillRect/>
            </a:stretch>
          </p:blipFill>
          <p:spPr>
            <a:xfrm>
              <a:off x="-9525" y="6126101"/>
              <a:ext cx="609600" cy="910388"/>
            </a:xfrm>
            <a:prstGeom prst="rect">
              <a:avLst/>
            </a:prstGeom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8E7E9F8-6E3E-34D3-B9ED-F967B57FB997}"/>
                </a:ext>
              </a:extLst>
            </p:cNvPr>
            <p:cNvGrpSpPr/>
            <p:nvPr userDrawn="1"/>
          </p:nvGrpSpPr>
          <p:grpSpPr>
            <a:xfrm>
              <a:off x="202322" y="5798907"/>
              <a:ext cx="331349" cy="1074333"/>
              <a:chOff x="204370" y="5741121"/>
              <a:chExt cx="331349" cy="1074333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8799421-B459-4846-BEA9-77138ADD7DA9}"/>
                  </a:ext>
                </a:extLst>
              </p:cNvPr>
              <p:cNvSpPr txBox="1"/>
              <p:nvPr userDrawn="1"/>
            </p:nvSpPr>
            <p:spPr>
              <a:xfrm rot="16200000">
                <a:off x="-217381" y="6162872"/>
                <a:ext cx="107433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b="0" i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Together Great </a:t>
                </a:r>
                <a:endParaRPr lang="ko-KR" altLang="en-US" sz="900" b="0" i="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61A6C53-86F5-CFEC-DC77-FD86A7F6FC6F}"/>
                  </a:ext>
                </a:extLst>
              </p:cNvPr>
              <p:cNvSpPr txBox="1"/>
              <p:nvPr userDrawn="1"/>
            </p:nvSpPr>
            <p:spPr>
              <a:xfrm rot="16200000">
                <a:off x="-41683" y="6226621"/>
                <a:ext cx="97013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0" lang="en-US" altLang="ko-KR" sz="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www.collaverse.com</a:t>
                </a:r>
                <a:endParaRPr lang="ko-KR" altLang="en-US" sz="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" name="날짜 개체 틀 4">
            <a:extLst>
              <a:ext uri="{FF2B5EF4-FFF2-40B4-BE49-F238E27FC236}">
                <a16:creationId xmlns:a16="http://schemas.microsoft.com/office/drawing/2014/main" id="{18E3A189-BF8D-9224-7CAA-3F7AC3E3D1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4236" y="6492876"/>
            <a:ext cx="2743200" cy="265428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17" name="슬라이드 번호 개체 틀 6">
            <a:extLst>
              <a:ext uri="{FF2B5EF4-FFF2-40B4-BE49-F238E27FC236}">
                <a16:creationId xmlns:a16="http://schemas.microsoft.com/office/drawing/2014/main" id="{F4DA2A0C-A179-C553-F8AE-F5C570F4A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1932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6F0D7F-F595-C557-758E-6FE5780377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40" y="382173"/>
            <a:ext cx="10750296" cy="567563"/>
          </a:xfrm>
        </p:spPr>
        <p:txBody>
          <a:bodyPr>
            <a:no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Slide Title</a:t>
            </a:r>
            <a:endParaRPr lang="ko-KR" altLang="en-US" dirty="0"/>
          </a:p>
        </p:txBody>
      </p:sp>
      <p:pic>
        <p:nvPicPr>
          <p:cNvPr id="6" name="그림 5" descr="그래픽, 상징, 폰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08E0924-2BBA-61AB-4CC5-FA32AA9392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98" y="208755"/>
            <a:ext cx="345753" cy="248445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334284EF-E994-C494-CB12-E6C7216E037D}"/>
              </a:ext>
            </a:extLst>
          </p:cNvPr>
          <p:cNvSpPr/>
          <p:nvPr userDrawn="1"/>
        </p:nvSpPr>
        <p:spPr>
          <a:xfrm rot="5400000">
            <a:off x="5891665" y="557663"/>
            <a:ext cx="408671" cy="12192002"/>
          </a:xfrm>
          <a:prstGeom prst="rect">
            <a:avLst/>
          </a:prstGeom>
          <a:solidFill>
            <a:srgbClr val="001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4C8064-BE6E-7E1F-018F-EB207E98D4FC}"/>
              </a:ext>
            </a:extLst>
          </p:cNvPr>
          <p:cNvSpPr txBox="1"/>
          <p:nvPr userDrawn="1"/>
        </p:nvSpPr>
        <p:spPr>
          <a:xfrm>
            <a:off x="5190117" y="6558023"/>
            <a:ext cx="21242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i="1" dirty="0">
                <a:solidFill>
                  <a:schemeClr val="bg1"/>
                </a:solidFill>
                <a:latin typeface="Century Gothic" panose="020B0502020202020204" pitchFamily="34" charset="0"/>
              </a:rPr>
              <a:t>Together Great</a:t>
            </a:r>
            <a:r>
              <a:rPr lang="en-US" altLang="ko-KR" sz="80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altLang="ko-K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| </a:t>
            </a:r>
            <a:r>
              <a:rPr kumimoji="0" lang="en-US" altLang="ko-K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www.collaverse.com</a:t>
            </a:r>
            <a:endParaRPr lang="ko-KR" altLang="en-US" sz="8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2A36B5CA-E8A7-DFF9-8BBB-8ED27E7582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4072" r="34485" b="53041"/>
          <a:stretch>
            <a:fillRect/>
          </a:stretch>
        </p:blipFill>
        <p:spPr>
          <a:xfrm rot="5400000">
            <a:off x="214763" y="6234563"/>
            <a:ext cx="408672" cy="838201"/>
          </a:xfrm>
          <a:prstGeom prst="rect">
            <a:avLst/>
          </a:prstGeom>
        </p:spPr>
      </p:pic>
      <p:pic>
        <p:nvPicPr>
          <p:cNvPr id="29" name="그림 28" descr="그래픽, 상징, 폰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C6F3B6-6D6C-DABC-0E94-331DEFC13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6" y="6538912"/>
            <a:ext cx="345753" cy="248445"/>
          </a:xfrm>
          <a:prstGeom prst="rect">
            <a:avLst/>
          </a:prstGeom>
        </p:spPr>
      </p:pic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4BCA8F9-8609-4528-5B74-AB878D0E6D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4236" y="6492876"/>
            <a:ext cx="2743200" cy="265428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0AAC86-55DD-8289-DCCA-78A18DC42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4151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4">
            <a:extLst>
              <a:ext uri="{FF2B5EF4-FFF2-40B4-BE49-F238E27FC236}">
                <a16:creationId xmlns:a16="http://schemas.microsoft.com/office/drawing/2014/main" id="{4369C529-B886-4CEC-D951-3FB5DFA6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4236" y="6492876"/>
            <a:ext cx="2743200" cy="265428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8" name="슬라이드 번호 개체 틀 6">
            <a:extLst>
              <a:ext uri="{FF2B5EF4-FFF2-40B4-BE49-F238E27FC236}">
                <a16:creationId xmlns:a16="http://schemas.microsoft.com/office/drawing/2014/main" id="{1A419FA1-B50F-1D91-18EF-52A311B3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1382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08F147-9277-4380-2E87-5E030747F7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3060" y="1943100"/>
            <a:ext cx="5682331" cy="1013460"/>
          </a:xfrm>
        </p:spPr>
        <p:txBody>
          <a:bodyPr anchor="ctr">
            <a:noAutofit/>
          </a:bodyPr>
          <a:lstStyle>
            <a:lvl1pPr algn="r">
              <a:defRPr sz="6000"/>
            </a:lvl1pPr>
          </a:lstStyle>
          <a:p>
            <a:r>
              <a:rPr lang="en-US" altLang="ko-KR" dirty="0"/>
              <a:t>Together Great</a:t>
            </a:r>
            <a:endParaRPr lang="ko-KR" altLang="en-US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72F4C16A-966D-D080-E56E-F70FAF376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33060" y="4261274"/>
            <a:ext cx="5682331" cy="485986"/>
          </a:xfrm>
        </p:spPr>
        <p:txBody>
          <a:bodyPr anchor="ctr">
            <a:noAutofit/>
          </a:bodyPr>
          <a:lstStyle>
            <a:lvl1pPr marL="0" indent="0" algn="r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 </a:t>
            </a:r>
            <a:r>
              <a:rPr lang="ko-KR" altLang="en-US" dirty="0"/>
              <a:t>함께할 때</a:t>
            </a:r>
            <a:r>
              <a:rPr lang="en-US" altLang="ko-KR" dirty="0"/>
              <a:t>, </a:t>
            </a:r>
            <a:r>
              <a:rPr lang="ko-KR" altLang="en-US" dirty="0"/>
              <a:t>위대함은 현실이 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0" name="텍스트 개체 틀 19">
            <a:extLst>
              <a:ext uri="{FF2B5EF4-FFF2-40B4-BE49-F238E27FC236}">
                <a16:creationId xmlns:a16="http://schemas.microsoft.com/office/drawing/2014/main" id="{E000BB2B-4A4B-2C2F-5B85-152831AC6E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33060" y="3025139"/>
            <a:ext cx="5682331" cy="944881"/>
          </a:xfrm>
        </p:spPr>
        <p:txBody>
          <a:bodyPr anchor="ctr">
            <a:noAutofit/>
          </a:bodyPr>
          <a:lstStyle>
            <a:lvl1pPr marL="0" indent="0" algn="r">
              <a:buNone/>
              <a:defRPr sz="60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Great Together</a:t>
            </a:r>
            <a:endParaRPr lang="ko-KR" altLang="en-US" dirty="0"/>
          </a:p>
        </p:txBody>
      </p:sp>
      <p:sp>
        <p:nvSpPr>
          <p:cNvPr id="3" name="직각 삼각형 2">
            <a:extLst>
              <a:ext uri="{FF2B5EF4-FFF2-40B4-BE49-F238E27FC236}">
                <a16:creationId xmlns:a16="http://schemas.microsoft.com/office/drawing/2014/main" id="{60756297-3972-1772-4476-3538FB323FA6}"/>
              </a:ext>
            </a:extLst>
          </p:cNvPr>
          <p:cNvSpPr/>
          <p:nvPr userDrawn="1"/>
        </p:nvSpPr>
        <p:spPr>
          <a:xfrm rot="10800000">
            <a:off x="10309860" y="0"/>
            <a:ext cx="1882140" cy="1501140"/>
          </a:xfrm>
          <a:prstGeom prst="rtTriangle">
            <a:avLst/>
          </a:prstGeom>
          <a:solidFill>
            <a:srgbClr val="001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각 삼각형 3">
            <a:extLst>
              <a:ext uri="{FF2B5EF4-FFF2-40B4-BE49-F238E27FC236}">
                <a16:creationId xmlns:a16="http://schemas.microsoft.com/office/drawing/2014/main" id="{F1FBC476-DBD7-7079-6FDD-E8EFB062BACC}"/>
              </a:ext>
            </a:extLst>
          </p:cNvPr>
          <p:cNvSpPr/>
          <p:nvPr userDrawn="1"/>
        </p:nvSpPr>
        <p:spPr>
          <a:xfrm>
            <a:off x="-7620" y="5364480"/>
            <a:ext cx="1882140" cy="1501140"/>
          </a:xfrm>
          <a:prstGeom prst="rtTriangle">
            <a:avLst/>
          </a:prstGeom>
          <a:solidFill>
            <a:srgbClr val="001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68D55E2-1592-5F3B-D7F7-D095432404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304" y="6495703"/>
            <a:ext cx="874776" cy="217537"/>
          </a:xfrm>
          <a:prstGeom prst="rect">
            <a:avLst/>
          </a:prstGeom>
        </p:spPr>
      </p:pic>
      <p:sp>
        <p:nvSpPr>
          <p:cNvPr id="12" name="슬라이드 번호 개체 틀 6">
            <a:extLst>
              <a:ext uri="{FF2B5EF4-FFF2-40B4-BE49-F238E27FC236}">
                <a16:creationId xmlns:a16="http://schemas.microsoft.com/office/drawing/2014/main" id="{A8E24781-712F-A25C-45FB-6386CC7C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3840" y="6492876"/>
            <a:ext cx="518160" cy="265428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fld id="{393571D6-1775-499E-8339-76CF48BCDD6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8545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E9135E7-9A36-BF6A-C543-4E1592AA1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837"/>
            <a:ext cx="10515600" cy="567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dirty="0"/>
              <a:t>개요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1B2617D-14AD-1902-4814-B910BFF6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1D1C667-156B-5328-200C-37CBF481F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7120" y="6348115"/>
            <a:ext cx="798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85BA4DDD-FF08-4C00-AF83-70EC93D90E8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681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8" r:id="rId8"/>
    <p:sldLayoutId id="2147483655" r:id="rId9"/>
    <p:sldLayoutId id="2147483657" r:id="rId10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4AA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0A0A0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A0A0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A0A0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A0A0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A0A0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6452D2-F9F2-4F80-66E7-66911036E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3064" y="2894579"/>
            <a:ext cx="10848193" cy="1078706"/>
          </a:xfrm>
        </p:spPr>
        <p:txBody>
          <a:bodyPr>
            <a:noAutofit/>
          </a:bodyPr>
          <a:lstStyle/>
          <a:p>
            <a:r>
              <a:rPr lang="en-US" altLang="ko-KR" sz="36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Hyper-Connectivity and Real-Time Innovation in Industrial Sites: Collaverse</a:t>
            </a:r>
            <a:endParaRPr lang="ko-KR" altLang="en-US" sz="36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3CEC81-4697-196F-F8AE-D1199B8F91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Spatial Collaboration Platform for</a:t>
            </a:r>
          </a:p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Semiconductor and High-Tech Manufacturing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B6ABA44-FCFA-2A7A-4A43-C3D23ADCFD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1" y="5678254"/>
            <a:ext cx="7207794" cy="320470"/>
          </a:xfrm>
        </p:spPr>
        <p:txBody>
          <a:bodyPr/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Company &amp; Product Profile</a:t>
            </a:r>
            <a:endParaRPr lang="ko-KR" altLang="en-US" dirty="0">
              <a:solidFill>
                <a:schemeClr val="bg2">
                  <a:lumMod val="50000"/>
                </a:schemeClr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4571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FC596-99CA-B764-EF6B-356B653BF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63E13E3-480B-4D32-A961-9F381A8E48E3}"/>
              </a:ext>
            </a:extLst>
          </p:cNvPr>
          <p:cNvSpPr/>
          <p:nvPr/>
        </p:nvSpPr>
        <p:spPr>
          <a:xfrm>
            <a:off x="1154043" y="2890215"/>
            <a:ext cx="10162099" cy="36351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9F09F8-E3FD-591B-0DDE-B4DF523C12EB}"/>
              </a:ext>
            </a:extLst>
          </p:cNvPr>
          <p:cNvSpPr/>
          <p:nvPr/>
        </p:nvSpPr>
        <p:spPr>
          <a:xfrm>
            <a:off x="1175487" y="1011057"/>
            <a:ext cx="10082555" cy="1744070"/>
          </a:xfrm>
          <a:prstGeom prst="rect">
            <a:avLst/>
          </a:prstGeom>
          <a:gradFill flip="none" rotWithShape="1">
            <a:gsLst>
              <a:gs pos="64000">
                <a:schemeClr val="tx1">
                  <a:lumMod val="100000"/>
                </a:schemeClr>
              </a:gs>
              <a:gs pos="100000">
                <a:schemeClr val="accent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3D16F174-A592-3ED3-3B64-77C9DBBF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Executive Summary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59EC573-CF3B-640D-9977-17D5A963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8E6454-7E04-7645-F3CB-FE127451B5D9}"/>
              </a:ext>
            </a:extLst>
          </p:cNvPr>
          <p:cNvSpPr txBox="1"/>
          <p:nvPr/>
        </p:nvSpPr>
        <p:spPr>
          <a:xfrm>
            <a:off x="1206962" y="1091515"/>
            <a:ext cx="5536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Collaverse</a:t>
            </a:r>
            <a:r>
              <a:rPr lang="en-US" sz="1600" b="1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 at a Glance</a:t>
            </a:r>
          </a:p>
          <a:p>
            <a:endParaRPr lang="en-US" sz="1600" b="1" dirty="0">
              <a:solidFill>
                <a:schemeClr val="bg1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AC9B4-FF99-78F5-53FF-E7924C4F9B54}"/>
              </a:ext>
            </a:extLst>
          </p:cNvPr>
          <p:cNvSpPr txBox="1"/>
          <p:nvPr/>
        </p:nvSpPr>
        <p:spPr>
          <a:xfrm>
            <a:off x="1206962" y="1442048"/>
            <a:ext cx="99475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An industrial spatial and operations platform </a:t>
            </a:r>
            <a:r>
              <a:rPr lang="en-US" sz="14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for semiconductor Fab construction and operation</a:t>
            </a:r>
          </a:p>
          <a:p>
            <a:r>
              <a:rPr lang="en-US" sz="14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—applied and verified in real manufacturing environments for 12+ years.</a:t>
            </a:r>
          </a:p>
          <a:p>
            <a:endParaRPr lang="en-US" sz="1400" dirty="0">
              <a:solidFill>
                <a:schemeClr val="bg1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Integrates design, construction, and operation data based on </a:t>
            </a:r>
            <a:r>
              <a:rPr lang="en-US" sz="1400" b="1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space and time</a:t>
            </a:r>
            <a:r>
              <a:rPr lang="en-US" sz="14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, treating fabs as </a:t>
            </a:r>
            <a:r>
              <a:rPr lang="en-US" sz="1400" b="1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continuously evolving operational systems</a:t>
            </a:r>
            <a:r>
              <a:rPr lang="en-US" sz="14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 with data continuity maintained through operations.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761F7A-4237-456D-82E9-58641D1E307F}"/>
              </a:ext>
            </a:extLst>
          </p:cNvPr>
          <p:cNvSpPr txBox="1"/>
          <p:nvPr/>
        </p:nvSpPr>
        <p:spPr>
          <a:xfrm>
            <a:off x="1264617" y="3016073"/>
            <a:ext cx="48026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4AAD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The Challenge</a:t>
            </a:r>
          </a:p>
          <a:p>
            <a:endParaRPr lang="en-US" sz="1400" b="1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Data and change history fragmented across CAD, </a:t>
            </a: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documents, and files. Design intent lost after construction with no accumulated basis for operational decisions.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C76EC-53A4-0A46-782B-EE0FCDF7220C}"/>
              </a:ext>
            </a:extLst>
          </p:cNvPr>
          <p:cNvSpPr txBox="1"/>
          <p:nvPr/>
        </p:nvSpPr>
        <p:spPr>
          <a:xfrm>
            <a:off x="6177796" y="3025165"/>
            <a:ext cx="513834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4AAD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The Solution</a:t>
            </a:r>
          </a:p>
          <a:p>
            <a:endParaRPr lang="en-US" sz="1400" b="1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Single spatial, object-based data structure with time-based change history accumulation and traceability. Enables independent collaboration while preserving operational data </a:t>
            </a: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continuity.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6AC9CD-EA81-551F-8826-41F5CA7F2709}"/>
              </a:ext>
            </a:extLst>
          </p:cNvPr>
          <p:cNvSpPr txBox="1"/>
          <p:nvPr/>
        </p:nvSpPr>
        <p:spPr>
          <a:xfrm>
            <a:off x="1264617" y="5238376"/>
            <a:ext cx="52302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Collaverse</a:t>
            </a:r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 supports secure external collaboration and </a:t>
            </a: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offers encrypted, version‑controlled collaboration data </a:t>
            </a: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(CVX) designed for security‑restricted environments while </a:t>
            </a: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maintaining real‑time traceability.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65A26C-B7A9-98F7-BD9B-0982A7B90745}"/>
              </a:ext>
            </a:extLst>
          </p:cNvPr>
          <p:cNvSpPr txBox="1"/>
          <p:nvPr/>
        </p:nvSpPr>
        <p:spPr>
          <a:xfrm>
            <a:off x="6235092" y="5263517"/>
            <a:ext cx="53318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Deployed across 23 global semiconductor Fab projects </a:t>
            </a: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(incl. Taylor, TX) with zero data integrity failures </a:t>
            </a: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since 2013; operating at Fab scale (e.g., 2.2M㎡ space, </a:t>
            </a:r>
          </a:p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86,000km piping). </a:t>
            </a:r>
          </a:p>
        </p:txBody>
      </p:sp>
      <p:pic>
        <p:nvPicPr>
          <p:cNvPr id="4" name="Graphic 3" descr="Connections with solid fill">
            <a:extLst>
              <a:ext uri="{FF2B5EF4-FFF2-40B4-BE49-F238E27FC236}">
                <a16:creationId xmlns:a16="http://schemas.microsoft.com/office/drawing/2014/main" id="{D8ED5018-38DC-E445-C49D-DC4BD703C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1129" y="4482634"/>
            <a:ext cx="769612" cy="7696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D1B534-0A47-CEA2-E5E2-FCB4434D9689}"/>
              </a:ext>
            </a:extLst>
          </p:cNvPr>
          <p:cNvSpPr txBox="1"/>
          <p:nvPr/>
        </p:nvSpPr>
        <p:spPr>
          <a:xfrm>
            <a:off x="6521363" y="4950104"/>
            <a:ext cx="35756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Proven at Scale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2F5428-CBFA-2BC1-B7A4-58996A8B757D}"/>
              </a:ext>
            </a:extLst>
          </p:cNvPr>
          <p:cNvSpPr txBox="1"/>
          <p:nvPr/>
        </p:nvSpPr>
        <p:spPr>
          <a:xfrm>
            <a:off x="1882013" y="4905479"/>
            <a:ext cx="35756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Built for secure collaboration</a:t>
            </a:r>
          </a:p>
        </p:txBody>
      </p:sp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9EF510E7-04B6-82B3-6783-3E3791101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1308" y="4709832"/>
            <a:ext cx="569590" cy="56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1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B51CB-D60B-7473-C49E-C670DC2C6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6075437-82C2-E68D-0B3F-54CAB679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What </a:t>
            </a:r>
            <a:r>
              <a:rPr lang="en-US" altLang="ko-KR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Collaverse</a:t>
            </a:r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 is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8DABBAB-23E8-FCEC-A5BA-82A98CF9EE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10275" y="907416"/>
            <a:ext cx="7141234" cy="6377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ko-KR" sz="16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KR" panose="020B0200000000000000" pitchFamily="50" charset="-127"/>
                <a:ea typeface="Noto Sans KR" panose="020B0200000000000000" pitchFamily="50" charset="-127"/>
              </a:rPr>
              <a:t>Industrial Spatial &amp; Operations Platform for Semiconductor Fabs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54AEFBB-08DB-FF98-7C71-CB2D33AD5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EE6D7D-D38A-85F1-A715-66439AB95D7B}"/>
              </a:ext>
            </a:extLst>
          </p:cNvPr>
          <p:cNvSpPr txBox="1"/>
          <p:nvPr/>
        </p:nvSpPr>
        <p:spPr>
          <a:xfrm>
            <a:off x="490828" y="1438471"/>
            <a:ext cx="117736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Collaverse</a:t>
            </a:r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 integrates design, construction, and operations data into a single spatial, object‑based structure. </a:t>
            </a:r>
          </a:p>
          <a:p>
            <a:pPr algn="ctr"/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It treats fabs not as static facilities, but as continuously evolving operational systems where every change is captured, traceable, and usable.</a:t>
            </a:r>
            <a:endParaRPr lang="ko-KR" altLang="en-US" sz="14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707310-7FED-B32A-F913-2EE0744C97D3}"/>
              </a:ext>
            </a:extLst>
          </p:cNvPr>
          <p:cNvSpPr txBox="1"/>
          <p:nvPr/>
        </p:nvSpPr>
        <p:spPr>
          <a:xfrm>
            <a:off x="6377638" y="2326780"/>
            <a:ext cx="6098874" cy="15805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0A0A0A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Why It Matters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Data fragmented across CAD, documents, and files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Change history scattered and often lost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Design intent disconnected after construction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No reliable basis for operational decision‑making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B55B62-2953-B1B0-5649-2F27305374E3}"/>
              </a:ext>
            </a:extLst>
          </p:cNvPr>
          <p:cNvGrpSpPr/>
          <p:nvPr/>
        </p:nvGrpSpPr>
        <p:grpSpPr>
          <a:xfrm>
            <a:off x="622539" y="2439805"/>
            <a:ext cx="5605733" cy="3562537"/>
            <a:chOff x="5874588" y="2924549"/>
            <a:chExt cx="4908431" cy="3295096"/>
          </a:xfrm>
        </p:grpSpPr>
        <p:pic>
          <p:nvPicPr>
            <p:cNvPr id="3" name="그림 10" descr="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BBADA657-C364-66E6-ABDC-CCC627D62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40" t="2843" r="18056" b="1899"/>
            <a:stretch>
              <a:fillRect/>
            </a:stretch>
          </p:blipFill>
          <p:spPr>
            <a:xfrm>
              <a:off x="5874588" y="2924549"/>
              <a:ext cx="4908431" cy="3295096"/>
            </a:xfrm>
            <a:prstGeom prst="rect">
              <a:avLst/>
            </a:prstGeom>
          </p:spPr>
        </p:pic>
        <p:pic>
          <p:nvPicPr>
            <p:cNvPr id="7" name="그림 58">
              <a:extLst>
                <a:ext uri="{FF2B5EF4-FFF2-40B4-BE49-F238E27FC236}">
                  <a16:creationId xmlns:a16="http://schemas.microsoft.com/office/drawing/2014/main" id="{73F2DE60-ABB1-1244-F570-B07F979E3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39946" y="4347281"/>
              <a:ext cx="1700931" cy="57917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0D11416-6BB9-CE0C-4C27-C015C60015B8}"/>
              </a:ext>
            </a:extLst>
          </p:cNvPr>
          <p:cNvSpPr txBox="1"/>
          <p:nvPr/>
        </p:nvSpPr>
        <p:spPr>
          <a:xfrm>
            <a:off x="6377638" y="3969079"/>
            <a:ext cx="5388792" cy="24577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>
              <a:defRPr sz="1000">
                <a:solidFill>
                  <a:srgbClr val="0A0A0A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300" b="1" dirty="0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How </a:t>
            </a:r>
            <a:r>
              <a:rPr lang="en-US" sz="1300" b="1" dirty="0" err="1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Collaverse</a:t>
            </a:r>
            <a:r>
              <a:rPr lang="en-US" sz="1300" b="1" dirty="0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 Is Different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Single spatial, object‑based model for all design–construction</a:t>
            </a:r>
            <a:b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–operations data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Time‑based change accumulation &amp; full traceability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Coordinate/object standards enabling independent collaboration across tools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Operational data continuity that preserves </a:t>
            </a:r>
            <a:r>
              <a:rPr lang="en-US" sz="1300" dirty="0" err="1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designintent</a:t>
            </a: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 into </a:t>
            </a:r>
            <a:b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30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real operations</a:t>
            </a:r>
          </a:p>
        </p:txBody>
      </p:sp>
    </p:spTree>
    <p:extLst>
      <p:ext uri="{BB962C8B-B14F-4D97-AF65-F5344CB8AC3E}">
        <p14:creationId xmlns:p14="http://schemas.microsoft.com/office/powerpoint/2010/main" val="3738009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1E2BC-01A2-0860-C86F-421F323B0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C74A02D-F90E-DECB-5E57-C38FD1A45DAA}"/>
              </a:ext>
            </a:extLst>
          </p:cNvPr>
          <p:cNvSpPr/>
          <p:nvPr/>
        </p:nvSpPr>
        <p:spPr>
          <a:xfrm>
            <a:off x="997932" y="5085023"/>
            <a:ext cx="4947126" cy="545816"/>
          </a:xfrm>
          <a:prstGeom prst="rect">
            <a:avLst/>
          </a:prstGeom>
          <a:solidFill>
            <a:srgbClr val="001F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D3EEE074-A1B0-0000-3516-16597A75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Why Fabs Struggle – and the Structural Fix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A322B531-C7BE-F2A5-2E35-54589240BD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8803" y="866392"/>
            <a:ext cx="11379693" cy="6377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ko-KR" sz="15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Semiconductor Fabs rely on disconnected, file‑based workflows that cannot support continuous change or secure multi‑party collaboration.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5F61A80-9176-E582-5F91-2D1E5CA03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graphicFrame>
        <p:nvGraphicFramePr>
          <p:cNvPr id="9" name="표 1">
            <a:extLst>
              <a:ext uri="{FF2B5EF4-FFF2-40B4-BE49-F238E27FC236}">
                <a16:creationId xmlns:a16="http://schemas.microsoft.com/office/drawing/2014/main" id="{C69F3751-2BF2-79FD-D75E-15ED4BBE35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871853"/>
              </p:ext>
            </p:extLst>
          </p:nvPr>
        </p:nvGraphicFramePr>
        <p:xfrm>
          <a:off x="970334" y="1571093"/>
          <a:ext cx="4974725" cy="2897148"/>
        </p:xfrm>
        <a:graphic>
          <a:graphicData uri="http://schemas.openxmlformats.org/drawingml/2006/table">
            <a:tbl>
              <a:tblPr/>
              <a:tblGrid>
                <a:gridCol w="4974725">
                  <a:extLst>
                    <a:ext uri="{9D8B030D-6E8A-4147-A177-3AD203B41FA5}">
                      <a16:colId xmlns:a16="http://schemas.microsoft.com/office/drawing/2014/main" val="3962143343"/>
                    </a:ext>
                  </a:extLst>
                </a:gridCol>
              </a:tblGrid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300" b="1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Structural Problems in Industrial Sites</a:t>
                      </a:r>
                      <a:endParaRPr lang="ko-KR" altLang="en-US" sz="1300" b="1" dirty="0">
                        <a:solidFill>
                          <a:srgbClr val="0A0A0A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541094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dirty="0" err="1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Design·Construction·Operations</a:t>
                      </a:r>
                      <a:r>
                        <a:rPr lang="en-US" altLang="ko-KR" sz="1200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data fragmented</a:t>
                      </a:r>
                      <a:endParaRPr lang="ko-KR" altLang="en-US" sz="1200" b="1" dirty="0">
                        <a:solidFill>
                          <a:srgbClr val="0A0A0A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969045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US" sz="1200" b="1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  <a:cs typeface="Arial" panose="020B0604020202020204" pitchFamily="34" charset="0"/>
                        </a:rPr>
                        <a:t>No persistent change history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563311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1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Data loss </a:t>
                      </a:r>
                      <a:r>
                        <a:rPr lang="en-US" altLang="ko-KR" sz="1200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between collaboration tools and formats</a:t>
                      </a:r>
                      <a:endParaRPr lang="ko-KR" altLang="en-US" sz="1200" b="1" dirty="0">
                        <a:solidFill>
                          <a:srgbClr val="0A0A0A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159360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US" sz="1200" b="1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  <a:cs typeface="Arial" panose="020B0604020202020204" pitchFamily="34" charset="0"/>
                        </a:rPr>
                        <a:t>Design intent lost </a:t>
                      </a:r>
                      <a:r>
                        <a:rPr lang="en-US" sz="1200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  <a:cs typeface="Arial" panose="020B0604020202020204" pitchFamily="34" charset="0"/>
                        </a:rPr>
                        <a:t>after construction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827865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1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No accumulated basis </a:t>
                      </a:r>
                      <a:r>
                        <a:rPr lang="en-US" altLang="ko-KR" sz="1200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from operational decision-making</a:t>
                      </a:r>
                      <a:endParaRPr lang="ko-KR" altLang="en-US" sz="1200" b="1" dirty="0">
                        <a:solidFill>
                          <a:srgbClr val="0A0A0A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589268"/>
                  </a:ext>
                </a:extLst>
              </a:tr>
            </a:tbl>
          </a:graphicData>
        </a:graphic>
      </p:graphicFrame>
      <p:graphicFrame>
        <p:nvGraphicFramePr>
          <p:cNvPr id="11" name="표 3">
            <a:extLst>
              <a:ext uri="{FF2B5EF4-FFF2-40B4-BE49-F238E27FC236}">
                <a16:creationId xmlns:a16="http://schemas.microsoft.com/office/drawing/2014/main" id="{77B35BD4-8A00-83E9-8F0D-03D84776C8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586919"/>
              </p:ext>
            </p:extLst>
          </p:nvPr>
        </p:nvGraphicFramePr>
        <p:xfrm>
          <a:off x="6640748" y="1571093"/>
          <a:ext cx="4975200" cy="2897148"/>
        </p:xfrm>
        <a:graphic>
          <a:graphicData uri="http://schemas.openxmlformats.org/drawingml/2006/table">
            <a:tbl>
              <a:tblPr/>
              <a:tblGrid>
                <a:gridCol w="4975200">
                  <a:extLst>
                    <a:ext uri="{9D8B030D-6E8A-4147-A177-3AD203B41FA5}">
                      <a16:colId xmlns:a16="http://schemas.microsoft.com/office/drawing/2014/main" val="2243233187"/>
                    </a:ext>
                  </a:extLst>
                </a:gridCol>
              </a:tblGrid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 err="1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Collaverse</a:t>
                      </a:r>
                      <a:r>
                        <a:rPr lang="en-US" sz="1300" b="1" dirty="0">
                          <a:solidFill>
                            <a:srgbClr val="0A0A0A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 Structural Fix</a:t>
                      </a:r>
                      <a:endParaRPr lang="ko-KR" altLang="en-US" sz="1300" b="1" dirty="0">
                        <a:solidFill>
                          <a:srgbClr val="0A0A0A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1093543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Single spatial, object-based model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4">
                            <a:lumMod val="50000"/>
                          </a:schemeClr>
                        </a:gs>
                        <a:gs pos="100000">
                          <a:srgbClr val="0070C0"/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08070951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Time-based</a:t>
                      </a:r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change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history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&amp; traceability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4">
                            <a:lumMod val="50000"/>
                          </a:schemeClr>
                        </a:gs>
                        <a:gs pos="100000">
                          <a:srgbClr val="0070C0"/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57838073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Coordinate / object standards for independent collaboration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4">
                            <a:lumMod val="50000"/>
                          </a:schemeClr>
                        </a:gs>
                        <a:gs pos="100000">
                          <a:srgbClr val="0070C0"/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02620165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Operational data continuity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preserving design intent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000">
                          <a:schemeClr val="accent4">
                            <a:lumMod val="50000"/>
                          </a:schemeClr>
                        </a:gs>
                        <a:gs pos="100000">
                          <a:srgbClr val="0070C0"/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18762382"/>
                  </a:ext>
                </a:extLst>
              </a:tr>
              <a:tr h="4828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Execution context </a:t>
                      </a: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Noto Sans KR" panose="020B0200000000000000" pitchFamily="50" charset="-127"/>
                          <a:ea typeface="Noto Sans KR" panose="020B0200000000000000" pitchFamily="50" charset="-127"/>
                        </a:rPr>
                        <a:t>based on space, state, and time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Noto Sans KR" panose="020B0200000000000000" pitchFamily="50" charset="-127"/>
                        <a:ea typeface="Noto Sans KR" panose="020B0200000000000000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3000">
                          <a:schemeClr val="accent4">
                            <a:lumMod val="50000"/>
                          </a:schemeClr>
                        </a:gs>
                        <a:gs pos="100000">
                          <a:srgbClr val="0070C0"/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40456897"/>
                  </a:ext>
                </a:extLst>
              </a:tr>
            </a:tbl>
          </a:graphicData>
        </a:graphic>
      </p:graphicFrame>
      <p:sp>
        <p:nvSpPr>
          <p:cNvPr id="12" name="Freeform 4">
            <a:extLst>
              <a:ext uri="{FF2B5EF4-FFF2-40B4-BE49-F238E27FC236}">
                <a16:creationId xmlns:a16="http://schemas.microsoft.com/office/drawing/2014/main" id="{C4305333-4366-78DF-9A3D-C7A398CAB1B3}"/>
              </a:ext>
            </a:extLst>
          </p:cNvPr>
          <p:cNvSpPr/>
          <p:nvPr/>
        </p:nvSpPr>
        <p:spPr>
          <a:xfrm rot="-10800000">
            <a:off x="5945058" y="2565222"/>
            <a:ext cx="582213" cy="1166877"/>
          </a:xfrm>
          <a:custGeom>
            <a:avLst/>
            <a:gdLst/>
            <a:ahLst/>
            <a:cxnLst/>
            <a:rect l="l" t="t" r="r" b="b"/>
            <a:pathLst>
              <a:path w="2581751" h="2595910">
                <a:moveTo>
                  <a:pt x="0" y="0"/>
                </a:moveTo>
                <a:lnTo>
                  <a:pt x="2581751" y="0"/>
                </a:lnTo>
                <a:lnTo>
                  <a:pt x="2581751" y="2595910"/>
                </a:lnTo>
                <a:lnTo>
                  <a:pt x="0" y="2595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F01AE7-7AB2-6BE1-332B-1E3A7CFCB5F6}"/>
              </a:ext>
            </a:extLst>
          </p:cNvPr>
          <p:cNvSpPr txBox="1"/>
          <p:nvPr/>
        </p:nvSpPr>
        <p:spPr>
          <a:xfrm>
            <a:off x="7235009" y="5187014"/>
            <a:ext cx="51988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Reliable handover with preserved design intent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B9EC38-7053-C379-A11A-E4996DA2FEF3}"/>
              </a:ext>
            </a:extLst>
          </p:cNvPr>
          <p:cNvSpPr txBox="1"/>
          <p:nvPr/>
        </p:nvSpPr>
        <p:spPr>
          <a:xfrm>
            <a:off x="1493988" y="5187014"/>
            <a:ext cx="44623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Real‑time understanding of what is built &amp; changed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8B1997-EA53-C523-D4DB-98F9176E496D}"/>
              </a:ext>
            </a:extLst>
          </p:cNvPr>
          <p:cNvSpPr txBox="1"/>
          <p:nvPr/>
        </p:nvSpPr>
        <p:spPr>
          <a:xfrm>
            <a:off x="7270767" y="5822104"/>
            <a:ext cx="49471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Faster, safer decision‑making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E03915-AC64-4D8A-CCBB-BD9D9317FA1B}"/>
              </a:ext>
            </a:extLst>
          </p:cNvPr>
          <p:cNvSpPr txBox="1"/>
          <p:nvPr/>
        </p:nvSpPr>
        <p:spPr>
          <a:xfrm>
            <a:off x="1540170" y="5862208"/>
            <a:ext cx="54117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Reduced rework &amp; lower collaboration risk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EC2BD7-7540-AA0C-9EA9-ABFC0A3F2012}"/>
              </a:ext>
            </a:extLst>
          </p:cNvPr>
          <p:cNvSpPr txBox="1"/>
          <p:nvPr/>
        </p:nvSpPr>
        <p:spPr>
          <a:xfrm>
            <a:off x="970334" y="4796750"/>
            <a:ext cx="187592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What This Enables</a:t>
            </a:r>
          </a:p>
        </p:txBody>
      </p:sp>
      <p:pic>
        <p:nvPicPr>
          <p:cNvPr id="20" name="Graphic 19" descr="Clock with solid fill">
            <a:extLst>
              <a:ext uri="{FF2B5EF4-FFF2-40B4-BE49-F238E27FC236}">
                <a16:creationId xmlns:a16="http://schemas.microsoft.com/office/drawing/2014/main" id="{93B4D6B3-4760-8049-E262-A8F738A10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1785" y="5159800"/>
            <a:ext cx="362203" cy="36220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6273B22-78C9-46B3-4B45-4ED7DCB98D06}"/>
              </a:ext>
            </a:extLst>
          </p:cNvPr>
          <p:cNvSpPr/>
          <p:nvPr/>
        </p:nvSpPr>
        <p:spPr>
          <a:xfrm>
            <a:off x="6640748" y="5085023"/>
            <a:ext cx="4947126" cy="545816"/>
          </a:xfrm>
          <a:prstGeom prst="rect">
            <a:avLst/>
          </a:prstGeom>
          <a:solidFill>
            <a:srgbClr val="001F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74998C-CA95-F935-1B45-229EE84A7222}"/>
              </a:ext>
            </a:extLst>
          </p:cNvPr>
          <p:cNvSpPr/>
          <p:nvPr/>
        </p:nvSpPr>
        <p:spPr>
          <a:xfrm>
            <a:off x="997932" y="5743189"/>
            <a:ext cx="4947126" cy="545816"/>
          </a:xfrm>
          <a:prstGeom prst="rect">
            <a:avLst/>
          </a:prstGeom>
          <a:solidFill>
            <a:srgbClr val="001F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79BA14-DF84-98D1-24B0-755D0887D9A9}"/>
              </a:ext>
            </a:extLst>
          </p:cNvPr>
          <p:cNvSpPr/>
          <p:nvPr/>
        </p:nvSpPr>
        <p:spPr>
          <a:xfrm>
            <a:off x="6640748" y="5707683"/>
            <a:ext cx="4947126" cy="545816"/>
          </a:xfrm>
          <a:prstGeom prst="rect">
            <a:avLst/>
          </a:prstGeom>
          <a:solidFill>
            <a:srgbClr val="001F6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Graphic 24" descr="Handshake outline">
            <a:extLst>
              <a:ext uri="{FF2B5EF4-FFF2-40B4-BE49-F238E27FC236}">
                <a16:creationId xmlns:a16="http://schemas.microsoft.com/office/drawing/2014/main" id="{9CD03B3E-E8D5-BDE6-ECBD-1949DE9996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2945" y="5099960"/>
            <a:ext cx="488704" cy="488704"/>
          </a:xfrm>
          <a:prstGeom prst="rect">
            <a:avLst/>
          </a:prstGeom>
        </p:spPr>
      </p:pic>
      <p:pic>
        <p:nvPicPr>
          <p:cNvPr id="27" name="Graphic 26" descr="Shield Tick outline">
            <a:extLst>
              <a:ext uri="{FF2B5EF4-FFF2-40B4-BE49-F238E27FC236}">
                <a16:creationId xmlns:a16="http://schemas.microsoft.com/office/drawing/2014/main" id="{125131C4-8CD0-54B0-7F40-87E93DE2D9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32944" y="5767207"/>
            <a:ext cx="395825" cy="395825"/>
          </a:xfrm>
          <a:prstGeom prst="rect">
            <a:avLst/>
          </a:prstGeom>
        </p:spPr>
      </p:pic>
      <p:pic>
        <p:nvPicPr>
          <p:cNvPr id="29" name="Graphic 28" descr="Mining tools outline">
            <a:extLst>
              <a:ext uri="{FF2B5EF4-FFF2-40B4-BE49-F238E27FC236}">
                <a16:creationId xmlns:a16="http://schemas.microsoft.com/office/drawing/2014/main" id="{545EAB9E-BDAF-CB33-37DC-AE90B0A04E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5062" y="5821633"/>
            <a:ext cx="388926" cy="38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14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63C2C-88AA-85AC-E3E1-D58595E20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51FE7041-6C56-0E98-4888-53E1154E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Architecture for Secure, Multi-Party Collaboration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2A8D9FB7-AAEE-0B2A-2F63-64A7D412BD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25604" y="872964"/>
            <a:ext cx="6140792" cy="6377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ko-KR" sz="16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KR" panose="020B0200000000000000" pitchFamily="50" charset="-127"/>
                <a:ea typeface="Noto Sans KR" panose="020B0200000000000000" pitchFamily="50" charset="-127"/>
              </a:rPr>
              <a:t>Built for Secure, Multi-Party Collaboration at Fab Scale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A2795D0-F4D4-AA3A-2D56-7576E9B5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36224-0ADE-7AE9-B312-6B3FBD04377D}"/>
              </a:ext>
            </a:extLst>
          </p:cNvPr>
          <p:cNvSpPr txBox="1"/>
          <p:nvPr/>
        </p:nvSpPr>
        <p:spPr>
          <a:xfrm>
            <a:off x="836796" y="4587601"/>
            <a:ext cx="3374479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Core Platform Capabilities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Multi‑user real‑time collaboration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Role‑ and permission‑based access control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Time‑based change history with full traceability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Internal/external impact analysis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Design &amp; field change tracking</a:t>
            </a:r>
          </a:p>
        </p:txBody>
      </p:sp>
      <p:sp>
        <p:nvSpPr>
          <p:cNvPr id="7" name="텍스트 개체 틀 9">
            <a:extLst>
              <a:ext uri="{FF2B5EF4-FFF2-40B4-BE49-F238E27FC236}">
                <a16:creationId xmlns:a16="http://schemas.microsoft.com/office/drawing/2014/main" id="{F392F9E6-F651-78FD-C3D5-0D5532DA4291}"/>
              </a:ext>
            </a:extLst>
          </p:cNvPr>
          <p:cNvSpPr txBox="1">
            <a:spLocks/>
          </p:cNvSpPr>
          <p:nvPr/>
        </p:nvSpPr>
        <p:spPr>
          <a:xfrm>
            <a:off x="836796" y="1333969"/>
            <a:ext cx="11078877" cy="637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0A0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0A0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A0A0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A0A0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3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Semiconductor Fabs require strict access control and secure data handling, yet depend on continuous coordination across internal teams, </a:t>
            </a:r>
            <a:br>
              <a:rPr lang="en-US" sz="13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</a:br>
            <a:r>
              <a:rPr lang="en-US" sz="13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secure zones, and external partners. </a:t>
            </a:r>
            <a:r>
              <a:rPr lang="en-US" sz="13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Traditional file‑based BIM workflows cannot preserve change history or support real‑time </a:t>
            </a:r>
            <a:br>
              <a:rPr lang="en-US" sz="13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</a:br>
            <a:r>
              <a:rPr lang="en-US" sz="13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collaboration under these constraints</a:t>
            </a:r>
            <a:endParaRPr lang="ko-KR" altLang="en-US" sz="13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54419F-ED0C-BD56-A686-0D4EB91EAD3B}"/>
              </a:ext>
            </a:extLst>
          </p:cNvPr>
          <p:cNvSpPr txBox="1"/>
          <p:nvPr/>
        </p:nvSpPr>
        <p:spPr>
          <a:xfrm>
            <a:off x="4328235" y="4587601"/>
            <a:ext cx="3941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CVX: </a:t>
            </a:r>
            <a:br>
              <a:rPr lang="en-US" sz="1400" b="1" dirty="0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400" b="1" dirty="0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Secure Collaboration Data Format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Encrypted, version‑controlled collaboration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Designed for security‑restricted environments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Enables collaboration across internal networks,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secure zones, and external partners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Protects against tampering while preserving full history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802AE-0214-23EC-74FC-A9F1C5176808}"/>
              </a:ext>
            </a:extLst>
          </p:cNvPr>
          <p:cNvSpPr txBox="1"/>
          <p:nvPr/>
        </p:nvSpPr>
        <p:spPr>
          <a:xfrm>
            <a:off x="8516941" y="4760130"/>
            <a:ext cx="367505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tx2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Outcome</a:t>
            </a:r>
          </a:p>
          <a:p>
            <a:pPr>
              <a:buNone/>
            </a:pP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Reliable design validation, stable field execution, reduced duplicate work and rework, and lower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collaboration risk.</a:t>
            </a:r>
          </a:p>
        </p:txBody>
      </p:sp>
      <p:pic>
        <p:nvPicPr>
          <p:cNvPr id="11" name="그림 45">
            <a:extLst>
              <a:ext uri="{FF2B5EF4-FFF2-40B4-BE49-F238E27FC236}">
                <a16:creationId xmlns:a16="http://schemas.microsoft.com/office/drawing/2014/main" id="{F98D70D7-589F-1391-623F-CA49832AD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506" y="2163215"/>
            <a:ext cx="1832505" cy="21788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A77D7B-19BE-C55F-E225-9DE65B9B7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031" y="2163215"/>
            <a:ext cx="2800110" cy="21788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5B131C-74A5-D237-F81B-96DE426FB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9936" y="2163215"/>
            <a:ext cx="2732348" cy="217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54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594AD-1E4C-74A1-142D-20C80048D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CEC84B57-D344-B69B-B412-304540BB0A5C}"/>
              </a:ext>
            </a:extLst>
          </p:cNvPr>
          <p:cNvSpPr/>
          <p:nvPr/>
        </p:nvSpPr>
        <p:spPr>
          <a:xfrm>
            <a:off x="8917793" y="4335261"/>
            <a:ext cx="2875822" cy="20296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45DEE15-1272-2B21-1EBE-7F31363A650F}"/>
              </a:ext>
            </a:extLst>
          </p:cNvPr>
          <p:cNvSpPr/>
          <p:nvPr/>
        </p:nvSpPr>
        <p:spPr>
          <a:xfrm>
            <a:off x="8917793" y="2021266"/>
            <a:ext cx="2875822" cy="20296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5CD0AC69-1C2E-395E-D651-17AD8AA9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Solution</a:t>
            </a:r>
            <a:r>
              <a:rPr lang="ko-KR" altLang="en-US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1. Collaverse Standard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160E545-F2A5-A93B-D4CF-2ED31DAB0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3" name="텍스트 개체 틀 9">
            <a:extLst>
              <a:ext uri="{FF2B5EF4-FFF2-40B4-BE49-F238E27FC236}">
                <a16:creationId xmlns:a16="http://schemas.microsoft.com/office/drawing/2014/main" id="{318C9ADC-C6BE-9C03-A52F-79306AABEA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969177"/>
            <a:ext cx="11133306" cy="3956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Spatial</a:t>
            </a:r>
            <a:r>
              <a:rPr lang="ko-KR" altLang="en-US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Collaboration</a:t>
            </a:r>
            <a:r>
              <a:rPr lang="ko-KR" altLang="en-US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and</a:t>
            </a:r>
            <a:r>
              <a:rPr lang="ko-KR" altLang="en-US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Verification</a:t>
            </a:r>
            <a:r>
              <a:rPr lang="ko-KR" altLang="en-US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platform</a:t>
            </a:r>
            <a:r>
              <a:rPr lang="ko-KR" altLang="en-US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for</a:t>
            </a:r>
            <a:r>
              <a:rPr lang="ko-KR" altLang="en-US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large-scale</a:t>
            </a:r>
            <a:r>
              <a:rPr lang="ko-KR" altLang="en-US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industrial</a:t>
            </a:r>
            <a:r>
              <a:rPr lang="ko-KR" altLang="en-US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projects</a:t>
            </a:r>
            <a:endParaRPr lang="ko-KR" altLang="en-US" sz="16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4012AA4-0CD3-F893-A184-88CF84AE1A3C}"/>
              </a:ext>
            </a:extLst>
          </p:cNvPr>
          <p:cNvSpPr txBox="1"/>
          <p:nvPr/>
        </p:nvSpPr>
        <p:spPr>
          <a:xfrm>
            <a:off x="838200" y="1372338"/>
            <a:ext cx="10515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Provides a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unified spatial data structure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across design, engineering, MEP, and construction,</a:t>
            </a:r>
          </a:p>
          <a:p>
            <a:pPr>
              <a:buNone/>
            </a:pP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enabling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reliable design validation and stable field execution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.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48CA534-901F-ECCF-19E8-09F781254511}"/>
              </a:ext>
            </a:extLst>
          </p:cNvPr>
          <p:cNvGrpSpPr/>
          <p:nvPr/>
        </p:nvGrpSpPr>
        <p:grpSpPr>
          <a:xfrm>
            <a:off x="700332" y="2009932"/>
            <a:ext cx="8084185" cy="4435099"/>
            <a:chOff x="2053907" y="2048480"/>
            <a:chExt cx="8084185" cy="4435099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05E5B82B-E96B-2F65-6A63-9026EF845C4B}"/>
                </a:ext>
              </a:extLst>
            </p:cNvPr>
            <p:cNvGrpSpPr/>
            <p:nvPr/>
          </p:nvGrpSpPr>
          <p:grpSpPr>
            <a:xfrm>
              <a:off x="2053907" y="2208688"/>
              <a:ext cx="8084185" cy="3309860"/>
              <a:chOff x="2053907" y="2208688"/>
              <a:chExt cx="8084185" cy="3309860"/>
            </a:xfrm>
          </p:grpSpPr>
          <p:pic>
            <p:nvPicPr>
              <p:cNvPr id="22" name="그림 21" descr="원, 인터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AA2C4FB9-92B3-439C-3053-8E6640DAD7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53907" y="2208688"/>
                <a:ext cx="8084185" cy="3309860"/>
              </a:xfrm>
              <a:prstGeom prst="rect">
                <a:avLst/>
              </a:prstGeom>
            </p:spPr>
          </p:pic>
          <p:sp>
            <p:nvSpPr>
              <p:cNvPr id="4" name="직사각형 3">
                <a:extLst>
                  <a:ext uri="{FF2B5EF4-FFF2-40B4-BE49-F238E27FC236}">
                    <a16:creationId xmlns:a16="http://schemas.microsoft.com/office/drawing/2014/main" id="{88EA66B0-6B4E-EE5B-81A5-CBAA4C9C1F22}"/>
                  </a:ext>
                </a:extLst>
              </p:cNvPr>
              <p:cNvSpPr/>
              <p:nvPr/>
            </p:nvSpPr>
            <p:spPr>
              <a:xfrm>
                <a:off x="2395607" y="2751688"/>
                <a:ext cx="1682205" cy="729833"/>
              </a:xfrm>
              <a:prstGeom prst="rect">
                <a:avLst/>
              </a:prstGeom>
              <a:solidFill>
                <a:srgbClr val="C0DA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F606908E-2FF3-CC7C-FCAE-95F13BD802A8}"/>
                  </a:ext>
                </a:extLst>
              </p:cNvPr>
              <p:cNvSpPr/>
              <p:nvPr/>
            </p:nvSpPr>
            <p:spPr>
              <a:xfrm>
                <a:off x="8187325" y="2775723"/>
                <a:ext cx="1682205" cy="729833"/>
              </a:xfrm>
              <a:prstGeom prst="rect">
                <a:avLst/>
              </a:prstGeom>
              <a:solidFill>
                <a:srgbClr val="F7E2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E7C642-9CEC-5779-F1DD-19592EC52C6D}"/>
                </a:ext>
              </a:extLst>
            </p:cNvPr>
            <p:cNvSpPr txBox="1"/>
            <p:nvPr/>
          </p:nvSpPr>
          <p:spPr>
            <a:xfrm>
              <a:off x="5225290" y="3407504"/>
              <a:ext cx="18431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Spatial Collaboration and Verification Platform</a:t>
              </a:r>
              <a:endParaRPr lang="ko-KR" altLang="en-US" sz="1200" b="1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15AD3A-37FC-17B7-FE03-3814A4C8F83C}"/>
                </a:ext>
              </a:extLst>
            </p:cNvPr>
            <p:cNvSpPr txBox="1"/>
            <p:nvPr/>
          </p:nvSpPr>
          <p:spPr>
            <a:xfrm>
              <a:off x="8214130" y="2827961"/>
              <a:ext cx="16115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C06C26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Field Execution</a:t>
              </a:r>
            </a:p>
            <a:p>
              <a:pPr algn="ctr"/>
              <a:r>
                <a:rPr lang="en-US" altLang="ko-KR" sz="1200" b="1" dirty="0">
                  <a:solidFill>
                    <a:srgbClr val="C06C26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&amp; Construction</a:t>
              </a:r>
            </a:p>
            <a:p>
              <a:pPr algn="ctr"/>
              <a:r>
                <a:rPr lang="en-US" altLang="ko-KR" sz="1200" dirty="0">
                  <a:solidFill>
                    <a:srgbClr val="C06C26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(QA/QC)</a:t>
              </a:r>
              <a:endParaRPr lang="ko-KR" altLang="en-US" sz="1200" dirty="0">
                <a:solidFill>
                  <a:srgbClr val="C06C26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F70EBD-157C-2663-BC05-CF384C3CA271}"/>
                </a:ext>
              </a:extLst>
            </p:cNvPr>
            <p:cNvSpPr txBox="1"/>
            <p:nvPr/>
          </p:nvSpPr>
          <p:spPr>
            <a:xfrm>
              <a:off x="2375354" y="5052808"/>
              <a:ext cx="1699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Live Collaboration</a:t>
              </a:r>
              <a:endParaRPr lang="ko-KR" altLang="en-US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77FAD9-63D5-143B-1C7D-F66B4EBC70FD}"/>
                </a:ext>
              </a:extLst>
            </p:cNvPr>
            <p:cNvSpPr txBox="1"/>
            <p:nvPr/>
          </p:nvSpPr>
          <p:spPr>
            <a:xfrm>
              <a:off x="4320312" y="5052807"/>
              <a:ext cx="1699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Change Intelligence</a:t>
              </a:r>
              <a:endParaRPr lang="ko-KR" altLang="en-US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04E6055-2054-74FE-CF11-43A1871887D6}"/>
                </a:ext>
              </a:extLst>
            </p:cNvPr>
            <p:cNvSpPr txBox="1"/>
            <p:nvPr/>
          </p:nvSpPr>
          <p:spPr>
            <a:xfrm>
              <a:off x="6248173" y="5052806"/>
              <a:ext cx="16992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Data &amp; Reporting</a:t>
              </a:r>
              <a:endParaRPr lang="ko-KR" altLang="en-US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3F24B94-25CE-C588-98B1-C291075B0A53}"/>
                </a:ext>
              </a:extLst>
            </p:cNvPr>
            <p:cNvSpPr txBox="1"/>
            <p:nvPr/>
          </p:nvSpPr>
          <p:spPr>
            <a:xfrm>
              <a:off x="8170271" y="5052806"/>
              <a:ext cx="16992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Model Performance</a:t>
              </a:r>
              <a:endParaRPr lang="ko-KR" altLang="en-US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7D8F77-4D5E-7EBF-5152-F71CCA33D173}"/>
                </a:ext>
              </a:extLst>
            </p:cNvPr>
            <p:cNvSpPr txBox="1"/>
            <p:nvPr/>
          </p:nvSpPr>
          <p:spPr>
            <a:xfrm>
              <a:off x="2327593" y="5584679"/>
              <a:ext cx="1822803" cy="898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Multi-user real-time collaboration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Spatial-based coordination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Role-based access control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FD92D34-6B46-54B3-4F63-525E3648BA2C}"/>
                </a:ext>
              </a:extLst>
            </p:cNvPr>
            <p:cNvSpPr txBox="1"/>
            <p:nvPr/>
          </p:nvSpPr>
          <p:spPr>
            <a:xfrm>
              <a:off x="4127020" y="5568583"/>
              <a:ext cx="2085841" cy="898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Time-based change history management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Internal/external impact analysis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Design &amp; field change tracking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259E39D-7145-0932-723F-DC9076C60B78}"/>
                </a:ext>
              </a:extLst>
            </p:cNvPr>
            <p:cNvSpPr txBox="1"/>
            <p:nvPr/>
          </p:nvSpPr>
          <p:spPr>
            <a:xfrm>
              <a:off x="6163467" y="5575181"/>
              <a:ext cx="1992718" cy="898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BOM, DWG, report extraction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Object-attribute data management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External system data output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43ABDA2-982E-7E8D-D3FC-5B38DD0DC48C}"/>
                </a:ext>
              </a:extLst>
            </p:cNvPr>
            <p:cNvSpPr txBox="1"/>
            <p:nvPr/>
          </p:nvSpPr>
          <p:spPr>
            <a:xfrm>
              <a:off x="8073589" y="5566710"/>
              <a:ext cx="1909675" cy="898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Large-scale 3D processing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High-density spatial data handling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Accurate Fab-scale validation</a:t>
              </a:r>
            </a:p>
          </p:txBody>
        </p:sp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7C82CEF9-31A3-7EC2-2CB8-3A73BA08C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32731" y="2977755"/>
              <a:ext cx="1419506" cy="354877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44CD2F9-9E0B-2290-4530-B400A1BC0388}"/>
                </a:ext>
              </a:extLst>
            </p:cNvPr>
            <p:cNvSpPr txBox="1"/>
            <p:nvPr/>
          </p:nvSpPr>
          <p:spPr>
            <a:xfrm>
              <a:off x="2129472" y="2056098"/>
              <a:ext cx="22144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70C0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Trusted</a:t>
              </a:r>
            </a:p>
            <a:p>
              <a:pPr algn="ctr"/>
              <a:r>
                <a:rPr lang="en-US" altLang="ko-KR" sz="1200" b="1" dirty="0">
                  <a:solidFill>
                    <a:srgbClr val="0070C0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Design Foundation</a:t>
              </a:r>
              <a:endParaRPr lang="ko-KR" altLang="en-US" sz="9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7D3E955-8A54-DB05-96E2-C2D8DF6AF9F0}"/>
                </a:ext>
              </a:extLst>
            </p:cNvPr>
            <p:cNvSpPr txBox="1"/>
            <p:nvPr/>
          </p:nvSpPr>
          <p:spPr>
            <a:xfrm>
              <a:off x="8156185" y="2048480"/>
              <a:ext cx="16992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D98640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Reduced Field Execution Risk</a:t>
              </a:r>
              <a:endParaRPr lang="ko-KR" altLang="en-US" sz="900" dirty="0">
                <a:solidFill>
                  <a:srgbClr val="D98640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357CC25-CDCB-460B-3A84-A35E83854487}"/>
                </a:ext>
              </a:extLst>
            </p:cNvPr>
            <p:cNvSpPr txBox="1"/>
            <p:nvPr/>
          </p:nvSpPr>
          <p:spPr>
            <a:xfrm>
              <a:off x="2312225" y="3601205"/>
              <a:ext cx="1909675" cy="52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650" dirty="0">
                  <a:solidFill>
                    <a:schemeClr val="bg1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Integrated BIM/CAD design collaboration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650" dirty="0">
                  <a:solidFill>
                    <a:schemeClr val="bg1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Spatial-based validation of design results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650" dirty="0">
                  <a:solidFill>
                    <a:schemeClr val="bg1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Time-based change history tracking</a:t>
              </a:r>
              <a:endParaRPr lang="ko-KR" altLang="en-US" sz="65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34A811-FF04-C2A5-2668-E9641A994892}"/>
                </a:ext>
              </a:extLst>
            </p:cNvPr>
            <p:cNvSpPr txBox="1"/>
            <p:nvPr/>
          </p:nvSpPr>
          <p:spPr>
            <a:xfrm>
              <a:off x="2430938" y="2810013"/>
              <a:ext cx="16115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2060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Design &amp; Engineering Teams</a:t>
              </a:r>
            </a:p>
            <a:p>
              <a:pPr algn="ctr"/>
              <a:r>
                <a:rPr lang="en-US" altLang="ko-KR" sz="1200" dirty="0">
                  <a:solidFill>
                    <a:srgbClr val="002060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(BIM, MEP)</a:t>
              </a:r>
              <a:endParaRPr lang="ko-KR" altLang="en-US" sz="1200" dirty="0">
                <a:solidFill>
                  <a:srgbClr val="002060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23142D-E4A8-DF57-990C-87229D18C3CE}"/>
                </a:ext>
              </a:extLst>
            </p:cNvPr>
            <p:cNvSpPr txBox="1"/>
            <p:nvPr/>
          </p:nvSpPr>
          <p:spPr>
            <a:xfrm>
              <a:off x="8101112" y="3537801"/>
              <a:ext cx="1909675" cy="674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650" dirty="0">
                  <a:solidFill>
                    <a:schemeClr val="bg1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Field condition-based design validation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650" dirty="0">
                  <a:solidFill>
                    <a:schemeClr val="bg1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Construction error prevention and verification</a:t>
              </a:r>
            </a:p>
            <a:p>
              <a:pPr marL="92075" indent="-920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650" dirty="0">
                  <a:solidFill>
                    <a:schemeClr val="bg1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Minimized design-construction mismatch</a:t>
              </a:r>
              <a:endParaRPr lang="ko-KR" altLang="en-US" sz="65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2F2347A-2CF8-2E71-2490-4821E0DAF167}"/>
              </a:ext>
            </a:extLst>
          </p:cNvPr>
          <p:cNvSpPr txBox="1"/>
          <p:nvPr/>
        </p:nvSpPr>
        <p:spPr>
          <a:xfrm>
            <a:off x="9049145" y="2021266"/>
            <a:ext cx="2572702" cy="700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Collaboration Across Project Teams</a:t>
            </a:r>
            <a:endParaRPr lang="ko-KR" altLang="en-US" sz="1000" b="1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7613FA-0AC3-99A7-B637-66B51468CF56}"/>
              </a:ext>
            </a:extLst>
          </p:cNvPr>
          <p:cNvSpPr txBox="1"/>
          <p:nvPr/>
        </p:nvSpPr>
        <p:spPr>
          <a:xfrm>
            <a:off x="9005804" y="2662765"/>
            <a:ext cx="2822865" cy="133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MEP engineers and BIM design teams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Construction and field execution teams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QA/QC execution teams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Large industrial facility project teams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FE4BF7-1C62-70D7-F3B2-6EB1513AB5A8}"/>
              </a:ext>
            </a:extLst>
          </p:cNvPr>
          <p:cNvSpPr txBox="1"/>
          <p:nvPr/>
        </p:nvSpPr>
        <p:spPr>
          <a:xfrm>
            <a:off x="8882738" y="4389051"/>
            <a:ext cx="2945931" cy="37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Problems Solved by </a:t>
            </a:r>
            <a:r>
              <a:rPr lang="en-US" altLang="ko-KR" sz="1400" b="1" dirty="0" err="1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Collaverse</a:t>
            </a:r>
            <a:endParaRPr lang="ko-KR" altLang="en-US" sz="1000" b="1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CB4D86-B13D-0A38-5E58-10B38DB58BF0}"/>
              </a:ext>
            </a:extLst>
          </p:cNvPr>
          <p:cNvSpPr txBox="1"/>
          <p:nvPr/>
        </p:nvSpPr>
        <p:spPr>
          <a:xfrm>
            <a:off x="8922385" y="4717982"/>
            <a:ext cx="2921542" cy="1584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Mismatch between design intent and field execution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Manual document-based verification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Broken change-history traceability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Fragmented BIM · DWG · Construction data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465FA28-372E-3C64-8F60-C54406D64D27}"/>
              </a:ext>
            </a:extLst>
          </p:cNvPr>
          <p:cNvSpPr/>
          <p:nvPr/>
        </p:nvSpPr>
        <p:spPr>
          <a:xfrm>
            <a:off x="838200" y="1973580"/>
            <a:ext cx="7959818" cy="4537583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885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213F7-17E5-1EA4-8361-8EADA2A24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577F2D7E-CDA8-C7EF-36CB-FC1515053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Solution</a:t>
            </a:r>
            <a:r>
              <a:rPr lang="ko-KR" altLang="en-US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2. CVX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50EE934-3D29-1EBA-B54D-3F157E829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3" name="텍스트 개체 틀 9">
            <a:extLst>
              <a:ext uri="{FF2B5EF4-FFF2-40B4-BE49-F238E27FC236}">
                <a16:creationId xmlns:a16="http://schemas.microsoft.com/office/drawing/2014/main" id="{1FFC65E6-4A4C-7E8D-F770-00E464638C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969177"/>
            <a:ext cx="11133306" cy="3956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15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Structured collaboration data format for </a:t>
            </a:r>
            <a:r>
              <a:rPr lang="en-US" altLang="ko-KR" sz="15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design – construction – fieldwork  in security-restricted environments.</a:t>
            </a:r>
            <a:endParaRPr lang="ko-KR" altLang="en-US" sz="15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28632C-37C7-D3EB-73F0-8C386F8FD1C9}"/>
              </a:ext>
            </a:extLst>
          </p:cNvPr>
          <p:cNvSpPr txBox="1"/>
          <p:nvPr/>
        </p:nvSpPr>
        <p:spPr>
          <a:xfrm>
            <a:off x="838200" y="1345092"/>
            <a:ext cx="10515600" cy="316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Enables collaboration 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across internal networks, secure zones, and external partners while </a:t>
            </a:r>
            <a:r>
              <a:rPr lang="en-US" altLang="ko-KR" sz="1100" b="1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preserving project context and change history</a:t>
            </a:r>
            <a:r>
              <a:rPr lang="en-US" altLang="ko-KR" sz="1100" dirty="0">
                <a:solidFill>
                  <a:schemeClr val="bg2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. 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954A1CD1-9580-CB73-15D6-E379704A4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733" y="2594345"/>
            <a:ext cx="7687722" cy="3176291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698AB751-C2EF-4D54-CF62-A75329744FA9}"/>
              </a:ext>
            </a:extLst>
          </p:cNvPr>
          <p:cNvSpPr/>
          <p:nvPr/>
        </p:nvSpPr>
        <p:spPr>
          <a:xfrm>
            <a:off x="838200" y="1973580"/>
            <a:ext cx="7959818" cy="4537583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03E309C-C56F-D59B-582A-B3A723F499B0}"/>
              </a:ext>
            </a:extLst>
          </p:cNvPr>
          <p:cNvSpPr/>
          <p:nvPr/>
        </p:nvSpPr>
        <p:spPr>
          <a:xfrm>
            <a:off x="8917793" y="4335261"/>
            <a:ext cx="2875822" cy="20296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C1F29291-9371-D2C0-9138-168F4695FC2F}"/>
              </a:ext>
            </a:extLst>
          </p:cNvPr>
          <p:cNvSpPr/>
          <p:nvPr/>
        </p:nvSpPr>
        <p:spPr>
          <a:xfrm>
            <a:off x="8917793" y="2021266"/>
            <a:ext cx="2875822" cy="20296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7E1858-E5AA-95AE-A1BF-C1953C45385B}"/>
              </a:ext>
            </a:extLst>
          </p:cNvPr>
          <p:cNvSpPr txBox="1"/>
          <p:nvPr/>
        </p:nvSpPr>
        <p:spPr>
          <a:xfrm>
            <a:off x="9049145" y="2021266"/>
            <a:ext cx="2572702" cy="37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Core Capabilities</a:t>
            </a:r>
            <a:endParaRPr lang="ko-KR" altLang="en-US" sz="1000" b="1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38D632-86F9-0926-B36D-BA2B9A2BBAC8}"/>
              </a:ext>
            </a:extLst>
          </p:cNvPr>
          <p:cNvSpPr txBox="1"/>
          <p:nvPr/>
        </p:nvSpPr>
        <p:spPr>
          <a:xfrm>
            <a:off x="8945341" y="2419752"/>
            <a:ext cx="2777144" cy="1584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Encrypted, version-controlled data format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Time-based change history tracking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Bidirectional BIM/CAD integration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Collaboration in security-restricted environments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C9A2D8C-8267-2ECE-0E3C-24E2B20A5865}"/>
              </a:ext>
            </a:extLst>
          </p:cNvPr>
          <p:cNvSpPr txBox="1"/>
          <p:nvPr/>
        </p:nvSpPr>
        <p:spPr>
          <a:xfrm>
            <a:off x="9025575" y="4396374"/>
            <a:ext cx="2572702" cy="37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Value Delivered by CVX</a:t>
            </a:r>
            <a:endParaRPr lang="ko-KR" altLang="en-US" sz="1000" b="1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48ED540-2B13-B089-4048-1D040857F75F}"/>
              </a:ext>
            </a:extLst>
          </p:cNvPr>
          <p:cNvSpPr txBox="1"/>
          <p:nvPr/>
        </p:nvSpPr>
        <p:spPr>
          <a:xfrm>
            <a:off x="9070362" y="4827820"/>
            <a:ext cx="2595306" cy="133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Data integrity ensured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Reduced duplicate work and rework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Faster change response</a:t>
            </a:r>
          </a:p>
          <a:p>
            <a:pPr marL="92075" indent="-920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Lower collaboration risk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4BCCE6-A6A3-E6E5-3DA4-7042DCC52253}"/>
              </a:ext>
            </a:extLst>
          </p:cNvPr>
          <p:cNvSpPr txBox="1"/>
          <p:nvPr/>
        </p:nvSpPr>
        <p:spPr>
          <a:xfrm>
            <a:off x="1143053" y="2840740"/>
            <a:ext cx="9982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BIM Design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E775079-E35B-6B8D-7BE6-4DF6D1270D28}"/>
              </a:ext>
            </a:extLst>
          </p:cNvPr>
          <p:cNvSpPr txBox="1"/>
          <p:nvPr/>
        </p:nvSpPr>
        <p:spPr>
          <a:xfrm>
            <a:off x="2415663" y="2841651"/>
            <a:ext cx="9982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Modeling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26EC8A8-EE68-D7E8-72D6-CA5BEDCA53E1}"/>
              </a:ext>
            </a:extLst>
          </p:cNvPr>
          <p:cNvSpPr txBox="1"/>
          <p:nvPr/>
        </p:nvSpPr>
        <p:spPr>
          <a:xfrm>
            <a:off x="3690527" y="2843554"/>
            <a:ext cx="10064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DWG / Review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8B331A0-7EBA-72EA-1DC0-463CBE2429C8}"/>
              </a:ext>
            </a:extLst>
          </p:cNvPr>
          <p:cNvSpPr txBox="1"/>
          <p:nvPr/>
        </p:nvSpPr>
        <p:spPr>
          <a:xfrm>
            <a:off x="4960883" y="2853769"/>
            <a:ext cx="9982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Construction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6C45ADB-D957-8738-8353-1F71178E23C3}"/>
              </a:ext>
            </a:extLst>
          </p:cNvPr>
          <p:cNvSpPr txBox="1"/>
          <p:nvPr/>
        </p:nvSpPr>
        <p:spPr>
          <a:xfrm>
            <a:off x="6232898" y="2847041"/>
            <a:ext cx="9982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Verification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FBA270B-8FE9-EDEA-2206-183A10847A5A}"/>
              </a:ext>
            </a:extLst>
          </p:cNvPr>
          <p:cNvSpPr txBox="1"/>
          <p:nvPr/>
        </p:nvSpPr>
        <p:spPr>
          <a:xfrm>
            <a:off x="7516613" y="2830539"/>
            <a:ext cx="9982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Settlement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80C5E3F-AEA9-5DA3-66B6-342F23928A19}"/>
              </a:ext>
            </a:extLst>
          </p:cNvPr>
          <p:cNvSpPr txBox="1"/>
          <p:nvPr/>
        </p:nvSpPr>
        <p:spPr>
          <a:xfrm>
            <a:off x="1626870" y="4933787"/>
            <a:ext cx="1299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Data Integrity</a:t>
            </a:r>
            <a:endParaRPr lang="ko-KR" altLang="en-US" sz="4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22F4721-4FB6-3E2B-D188-61369B2F8D83}"/>
              </a:ext>
            </a:extLst>
          </p:cNvPr>
          <p:cNvSpPr txBox="1"/>
          <p:nvPr/>
        </p:nvSpPr>
        <p:spPr>
          <a:xfrm>
            <a:off x="4168504" y="4811831"/>
            <a:ext cx="1299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Real-Time Traceability</a:t>
            </a:r>
            <a:endParaRPr lang="ko-KR" altLang="en-US" sz="4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2277D12-7B56-3D59-6D9B-FB45C390F288}"/>
              </a:ext>
            </a:extLst>
          </p:cNvPr>
          <p:cNvSpPr txBox="1"/>
          <p:nvPr/>
        </p:nvSpPr>
        <p:spPr>
          <a:xfrm>
            <a:off x="6568217" y="4811831"/>
            <a:ext cx="147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Elimination of Redundant Work</a:t>
            </a:r>
            <a:endParaRPr lang="ko-KR" altLang="en-US" sz="4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F287474-FDD3-E821-C95A-9E622DC52A91}"/>
              </a:ext>
            </a:extLst>
          </p:cNvPr>
          <p:cNvSpPr txBox="1"/>
          <p:nvPr/>
        </p:nvSpPr>
        <p:spPr>
          <a:xfrm>
            <a:off x="1283873" y="5540584"/>
            <a:ext cx="2263580" cy="89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Encrypted CVX format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Selective sharing of approved data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Protection against change-history tampering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BF380EA-9376-C085-D69A-90D94CDF088C}"/>
              </a:ext>
            </a:extLst>
          </p:cNvPr>
          <p:cNvSpPr txBox="1"/>
          <p:nvPr/>
        </p:nvSpPr>
        <p:spPr>
          <a:xfrm>
            <a:off x="3778567" y="5537128"/>
            <a:ext cx="2180535" cy="89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Time-based change accumulation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End-to-end design-construction-verification tracking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Root-cause and impact analysis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63265BF-ECF2-84B7-BC07-D75C78CB75D6}"/>
              </a:ext>
            </a:extLst>
          </p:cNvPr>
          <p:cNvSpPr txBox="1"/>
          <p:nvPr/>
        </p:nvSpPr>
        <p:spPr>
          <a:xfrm>
            <a:off x="6317198" y="5520730"/>
            <a:ext cx="2047160" cy="691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Single data stack maintained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Minimal file copying and rework</a:t>
            </a:r>
          </a:p>
          <a:p>
            <a:pPr marL="92075" indent="-920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9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Reduced collaboration cost</a:t>
            </a:r>
            <a:endParaRPr lang="ko-KR" altLang="en-US" sz="9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BF04A31-9E8D-267E-909F-0C638270E968}"/>
              </a:ext>
            </a:extLst>
          </p:cNvPr>
          <p:cNvSpPr txBox="1"/>
          <p:nvPr/>
        </p:nvSpPr>
        <p:spPr>
          <a:xfrm>
            <a:off x="2467875" y="3704224"/>
            <a:ext cx="870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2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CVX</a:t>
            </a:r>
            <a:endParaRPr lang="ko-KR" altLang="en-US" sz="10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39F544-454C-1724-7322-C9A7344232DB}"/>
              </a:ext>
            </a:extLst>
          </p:cNvPr>
          <p:cNvSpPr txBox="1"/>
          <p:nvPr/>
        </p:nvSpPr>
        <p:spPr>
          <a:xfrm>
            <a:off x="3154122" y="3769079"/>
            <a:ext cx="3856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err="1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Encrypted·Version-Controlled</a:t>
            </a:r>
            <a:r>
              <a:rPr lang="en-US" altLang="ko-KR" sz="10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Collaboration Data Format</a:t>
            </a:r>
            <a:endParaRPr lang="ko-KR" altLang="en-US" sz="1000" b="1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20F3F2C-0E57-0227-1163-383809671C3F}"/>
              </a:ext>
            </a:extLst>
          </p:cNvPr>
          <p:cNvSpPr txBox="1"/>
          <p:nvPr/>
        </p:nvSpPr>
        <p:spPr>
          <a:xfrm>
            <a:off x="1058942" y="2262434"/>
            <a:ext cx="7327106" cy="316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All phase data </a:t>
            </a:r>
            <a:r>
              <a:rPr lang="en-US" altLang="ko-KR" sz="11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connected and managed by CVX </a:t>
            </a:r>
            <a:r>
              <a:rPr lang="en-US" altLang="ko-KR" sz="11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/ Maintaining </a:t>
            </a:r>
            <a:r>
              <a:rPr lang="en-US" altLang="ko-KR" sz="11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time-based change history</a:t>
            </a:r>
            <a:r>
              <a:rPr lang="en-US" altLang="ko-KR" sz="11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not snapshots</a:t>
            </a:r>
            <a:endParaRPr lang="ko-KR" altLang="en-US" sz="1100" b="1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585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57FBD-23F2-16CA-AE7D-562EF2A6B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692725-B63C-596A-9CF2-DAABB0179792}"/>
              </a:ext>
            </a:extLst>
          </p:cNvPr>
          <p:cNvSpPr/>
          <p:nvPr/>
        </p:nvSpPr>
        <p:spPr>
          <a:xfrm>
            <a:off x="4453007" y="1894057"/>
            <a:ext cx="3431000" cy="41738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BC28FC-058A-CFAC-A709-00EF3269BAF8}"/>
              </a:ext>
            </a:extLst>
          </p:cNvPr>
          <p:cNvSpPr/>
          <p:nvPr/>
        </p:nvSpPr>
        <p:spPr>
          <a:xfrm>
            <a:off x="8358709" y="1894057"/>
            <a:ext cx="3431000" cy="41738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800926-B4FD-D0AC-3F8A-4CEFB851C2A6}"/>
              </a:ext>
            </a:extLst>
          </p:cNvPr>
          <p:cNvSpPr/>
          <p:nvPr/>
        </p:nvSpPr>
        <p:spPr>
          <a:xfrm>
            <a:off x="712019" y="1894057"/>
            <a:ext cx="3431000" cy="41738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57794EFD-92D7-CF99-B278-4A5F11649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Semiconductor Use Cases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5967943-DE34-E4C7-389F-77A18CA89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6AFCD-48F3-CD05-431B-358642DF30D2}"/>
              </a:ext>
            </a:extLst>
          </p:cNvPr>
          <p:cNvSpPr txBox="1"/>
          <p:nvPr/>
        </p:nvSpPr>
        <p:spPr>
          <a:xfrm>
            <a:off x="898585" y="862157"/>
            <a:ext cx="788022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5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Where </a:t>
            </a:r>
            <a:r>
              <a:rPr lang="en-US" sz="1500" dirty="0" err="1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Collaverse</a:t>
            </a:r>
            <a:r>
              <a:rPr lang="en-US" sz="15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 Is Used — and What Improves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CD0E95-CC36-96C9-BC20-2FFC88F61250}"/>
              </a:ext>
            </a:extLst>
          </p:cNvPr>
          <p:cNvSpPr txBox="1"/>
          <p:nvPr/>
        </p:nvSpPr>
        <p:spPr>
          <a:xfrm>
            <a:off x="8311452" y="4000552"/>
            <a:ext cx="359146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b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Operational Transition &amp; Ramp‑Up Support </a:t>
            </a:r>
            <a:b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(Handover → Ops)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endParaRPr lang="en-US" sz="12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Before: </a:t>
            </a: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Design intent lost, no traceable change history, slow ramp‑up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endParaRPr lang="en-US" sz="12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After: </a:t>
            </a: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No data gaps, preserved design intent,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spatial traceability, faster operational readiness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44F77D-3572-7FB2-4C9B-16A0B97CDC7C}"/>
              </a:ext>
            </a:extLst>
          </p:cNvPr>
          <p:cNvSpPr txBox="1"/>
          <p:nvPr/>
        </p:nvSpPr>
        <p:spPr>
          <a:xfrm>
            <a:off x="674370" y="3913448"/>
            <a:ext cx="35062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b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MEP &amp; Infrastructure Coordination </a:t>
            </a:r>
            <a:b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(Design / Construction)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endParaRPr lang="en-US" sz="12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Before: </a:t>
            </a: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Fragmented BIM/DWG data, manual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validation, high field execution risk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endParaRPr lang="en-US" sz="12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After: </a:t>
            </a: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Unified spatial data, time‑based change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tracking, reduced execution risk</a:t>
            </a:r>
          </a:p>
        </p:txBody>
      </p:sp>
      <p:pic>
        <p:nvPicPr>
          <p:cNvPr id="16" name="그림 2" descr="실내, 컴퓨터, 의류, 사무실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5400600-14D6-56B8-E215-0B16BB4AD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47" y="2353344"/>
            <a:ext cx="3152961" cy="1560104"/>
          </a:xfrm>
          <a:prstGeom prst="rect">
            <a:avLst/>
          </a:prstGeom>
        </p:spPr>
      </p:pic>
      <p:pic>
        <p:nvPicPr>
          <p:cNvPr id="17" name="그림 22" descr="사람, 의류, 휴대 전화, 태블릿 컴퓨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678AD0B-E99B-5066-1B17-9F0B045A6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1" y="2353344"/>
            <a:ext cx="3152960" cy="15601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88A9BB-A7DE-3100-F084-8B532F51DAD2}"/>
              </a:ext>
            </a:extLst>
          </p:cNvPr>
          <p:cNvSpPr txBox="1"/>
          <p:nvPr/>
        </p:nvSpPr>
        <p:spPr>
          <a:xfrm>
            <a:off x="4487835" y="3980970"/>
            <a:ext cx="3361343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b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Equipment Hook‑Up Design &amp; Verification </a:t>
            </a:r>
            <a:b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(Field Execution / QA‑QC)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endParaRPr lang="en-US" sz="12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Before: </a:t>
            </a: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Field mismatch, slow QA/QC cycles, construction errors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endParaRPr lang="en-US" sz="12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After: </a:t>
            </a: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Field‑condition validation, error 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prevention, faster verification, BOM/DWG/</a:t>
            </a:r>
            <a:b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report extraction</a:t>
            </a:r>
          </a:p>
          <a:p>
            <a:pPr>
              <a:buNone/>
            </a:pPr>
            <a:endParaRPr lang="en-US" sz="12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20" name="그림 36" descr="실내, 기계, 공학, 블루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36973C6-0F9A-E2BE-7ECE-1B3A9175B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0528" y="2353344"/>
            <a:ext cx="3133312" cy="15601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E3BAB0-E506-0BDC-90FF-0FB32F949017}"/>
              </a:ext>
            </a:extLst>
          </p:cNvPr>
          <p:cNvSpPr txBox="1"/>
          <p:nvPr/>
        </p:nvSpPr>
        <p:spPr>
          <a:xfrm>
            <a:off x="1542566" y="1765333"/>
            <a:ext cx="1815859" cy="3693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Use Case 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8D4FBD-C770-66B3-8E62-4D600CBD6230}"/>
              </a:ext>
            </a:extLst>
          </p:cNvPr>
          <p:cNvSpPr txBox="1"/>
          <p:nvPr/>
        </p:nvSpPr>
        <p:spPr>
          <a:xfrm>
            <a:off x="5162431" y="1765333"/>
            <a:ext cx="1815859" cy="3693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Use Case 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EF0D32-704C-2084-0128-D1ABE8A18671}"/>
              </a:ext>
            </a:extLst>
          </p:cNvPr>
          <p:cNvSpPr txBox="1"/>
          <p:nvPr/>
        </p:nvSpPr>
        <p:spPr>
          <a:xfrm>
            <a:off x="9246511" y="1765333"/>
            <a:ext cx="1815859" cy="3693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Use Case 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32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32D22-6C6C-DA9C-D17A-5AF233837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CCEA8EF1-994A-8B13-6B38-E92999DD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Proof of Scale &amp; Reliability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106CD9E-0B7B-944B-0E50-444219237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4" name="직사각형 2091">
            <a:extLst>
              <a:ext uri="{FF2B5EF4-FFF2-40B4-BE49-F238E27FC236}">
                <a16:creationId xmlns:a16="http://schemas.microsoft.com/office/drawing/2014/main" id="{D30A07BB-DB59-9D11-124F-208A66CB4011}"/>
              </a:ext>
            </a:extLst>
          </p:cNvPr>
          <p:cNvSpPr/>
          <p:nvPr/>
        </p:nvSpPr>
        <p:spPr>
          <a:xfrm>
            <a:off x="4155743" y="1856096"/>
            <a:ext cx="7431206" cy="433316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7" name="그룹 2090">
            <a:extLst>
              <a:ext uri="{FF2B5EF4-FFF2-40B4-BE49-F238E27FC236}">
                <a16:creationId xmlns:a16="http://schemas.microsoft.com/office/drawing/2014/main" id="{FDE33868-EED4-892D-43C7-721369441D78}"/>
              </a:ext>
            </a:extLst>
          </p:cNvPr>
          <p:cNvGrpSpPr/>
          <p:nvPr/>
        </p:nvGrpSpPr>
        <p:grpSpPr>
          <a:xfrm>
            <a:off x="1003110" y="1856096"/>
            <a:ext cx="5369501" cy="4333164"/>
            <a:chOff x="1003110" y="1856096"/>
            <a:chExt cx="5369501" cy="4333164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9" name="직사각형 2088">
              <a:extLst>
                <a:ext uri="{FF2B5EF4-FFF2-40B4-BE49-F238E27FC236}">
                  <a16:creationId xmlns:a16="http://schemas.microsoft.com/office/drawing/2014/main" id="{B1C3211B-35F3-4852-992D-599E660153FD}"/>
                </a:ext>
              </a:extLst>
            </p:cNvPr>
            <p:cNvSpPr/>
            <p:nvPr/>
          </p:nvSpPr>
          <p:spPr>
            <a:xfrm>
              <a:off x="1003110" y="1856096"/>
              <a:ext cx="4496401" cy="43331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각 삼각형 2089">
              <a:extLst>
                <a:ext uri="{FF2B5EF4-FFF2-40B4-BE49-F238E27FC236}">
                  <a16:creationId xmlns:a16="http://schemas.microsoft.com/office/drawing/2014/main" id="{EF88F8E3-4300-3627-A295-A4B48CA3A776}"/>
                </a:ext>
              </a:extLst>
            </p:cNvPr>
            <p:cNvSpPr/>
            <p:nvPr/>
          </p:nvSpPr>
          <p:spPr>
            <a:xfrm>
              <a:off x="5499511" y="1856096"/>
              <a:ext cx="873100" cy="4333164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텍스트 개체 틀 9">
            <a:extLst>
              <a:ext uri="{FF2B5EF4-FFF2-40B4-BE49-F238E27FC236}">
                <a16:creationId xmlns:a16="http://schemas.microsoft.com/office/drawing/2014/main" id="{E174175F-00B2-20F9-6D06-FB6410F7E3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8460" y="1180386"/>
            <a:ext cx="11083046" cy="3956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Since 2013, the system has operated reliably in mission-critical environments with </a:t>
            </a:r>
            <a:r>
              <a:rPr lang="en-US" altLang="ko-KR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zero data integrity failures</a:t>
            </a:r>
            <a:r>
              <a:rPr lang="en-US" altLang="ko-KR" sz="16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.</a:t>
            </a:r>
            <a:endParaRPr lang="ko-KR" altLang="en-US" sz="1600" b="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C8B198-CF93-1237-B90A-E06F18AA618D}"/>
              </a:ext>
            </a:extLst>
          </p:cNvPr>
          <p:cNvSpPr txBox="1"/>
          <p:nvPr/>
        </p:nvSpPr>
        <p:spPr>
          <a:xfrm>
            <a:off x="1856779" y="2544044"/>
            <a:ext cx="3930331" cy="3436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b="1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23 </a:t>
            </a:r>
            <a:r>
              <a:rPr lang="en-US" altLang="ko-KR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global semiconductor Fab projects</a:t>
            </a:r>
          </a:p>
          <a:p>
            <a:pPr>
              <a:lnSpc>
                <a:spcPct val="250000"/>
              </a:lnSpc>
            </a:pPr>
            <a:r>
              <a:rPr lang="en-US" altLang="ko-KR" b="1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2.2M</a:t>
            </a:r>
            <a:r>
              <a:rPr lang="ko-KR" altLang="en-US" b="1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㎡</a:t>
            </a:r>
            <a:r>
              <a:rPr lang="ko-KR" altLang="en-US" sz="14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of manufacturing space</a:t>
            </a:r>
          </a:p>
          <a:p>
            <a:pPr>
              <a:lnSpc>
                <a:spcPct val="250000"/>
              </a:lnSpc>
            </a:pPr>
            <a:r>
              <a:rPr lang="en-US" altLang="ko-KR" b="1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200B</a:t>
            </a:r>
            <a:r>
              <a:rPr lang="ko-KR" altLang="en-US" b="1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㎥</a:t>
            </a:r>
            <a:r>
              <a:rPr lang="ko-KR" altLang="en-US" sz="1400" b="1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of high-density spatial data</a:t>
            </a:r>
          </a:p>
          <a:p>
            <a:pPr>
              <a:lnSpc>
                <a:spcPct val="250000"/>
              </a:lnSpc>
            </a:pPr>
            <a:r>
              <a:rPr lang="en-US" altLang="ko-KR" b="1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86,000km</a:t>
            </a:r>
            <a:r>
              <a:rPr lang="en-US" altLang="ko-KR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of piping and infrastructure</a:t>
            </a:r>
          </a:p>
          <a:p>
            <a:pPr>
              <a:lnSpc>
                <a:spcPct val="250000"/>
              </a:lnSpc>
            </a:pPr>
            <a:r>
              <a:rPr lang="en-US" altLang="ko-KR" b="1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34</a:t>
            </a:r>
            <a:r>
              <a:rPr lang="ko-KR" altLang="en-US" sz="12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4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intellectual property assets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CB78F0-4421-953C-D732-9725D90D3CDA}"/>
              </a:ext>
            </a:extLst>
          </p:cNvPr>
          <p:cNvSpPr txBox="1"/>
          <p:nvPr/>
        </p:nvSpPr>
        <p:spPr>
          <a:xfrm>
            <a:off x="1205408" y="1991996"/>
            <a:ext cx="35380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Verified Scale &amp; Operational Track Record</a:t>
            </a:r>
            <a:endParaRPr lang="ko-KR" altLang="en-US" sz="2000" b="1" dirty="0">
              <a:solidFill>
                <a:srgbClr val="0A0A0A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9DEE4C-AB8D-2ED3-2132-EF7CC5D8A6FB}"/>
              </a:ext>
            </a:extLst>
          </p:cNvPr>
          <p:cNvSpPr txBox="1"/>
          <p:nvPr/>
        </p:nvSpPr>
        <p:spPr>
          <a:xfrm>
            <a:off x="7986500" y="5519010"/>
            <a:ext cx="14478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[ Applied</a:t>
            </a:r>
            <a:r>
              <a:rPr lang="ko-KR" alt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Sites</a:t>
            </a:r>
            <a:r>
              <a:rPr lang="ko-KR" altLang="en-US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2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]</a:t>
            </a:r>
            <a:endParaRPr lang="ko-KR" altLang="en-US" sz="1200" b="1" dirty="0">
              <a:solidFill>
                <a:srgbClr val="0A0A0A"/>
              </a:solidFill>
            </a:endParaRPr>
          </a:p>
        </p:txBody>
      </p:sp>
      <p:grpSp>
        <p:nvGrpSpPr>
          <p:cNvPr id="15" name="그룹 2065">
            <a:extLst>
              <a:ext uri="{FF2B5EF4-FFF2-40B4-BE49-F238E27FC236}">
                <a16:creationId xmlns:a16="http://schemas.microsoft.com/office/drawing/2014/main" id="{B092055A-645F-F866-E67E-C0ABDE2D5EBE}"/>
              </a:ext>
            </a:extLst>
          </p:cNvPr>
          <p:cNvGrpSpPr/>
          <p:nvPr/>
        </p:nvGrpSpPr>
        <p:grpSpPr>
          <a:xfrm>
            <a:off x="6038968" y="2455032"/>
            <a:ext cx="5314832" cy="2748600"/>
            <a:chOff x="6803697" y="2872955"/>
            <a:chExt cx="4407321" cy="2279276"/>
          </a:xfrm>
        </p:grpSpPr>
        <p:pic>
          <p:nvPicPr>
            <p:cNvPr id="16" name="그림 15" descr="공중의, 항공 사진, 건물, 조감도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1B178AA2-43ED-F8AD-C809-793731BF5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2131" r="14919"/>
            <a:stretch>
              <a:fillRect/>
            </a:stretch>
          </p:blipFill>
          <p:spPr>
            <a:xfrm>
              <a:off x="8319039" y="4068598"/>
              <a:ext cx="1399887" cy="845629"/>
            </a:xfrm>
            <a:prstGeom prst="rect">
              <a:avLst/>
            </a:prstGeom>
          </p:spPr>
        </p:pic>
        <p:pic>
          <p:nvPicPr>
            <p:cNvPr id="17" name="그림 20" descr="건물, 야외, 도시 지역, 수도권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905BBE3F-E8D9-DCF0-282D-5E08FD220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07201" y="4085710"/>
              <a:ext cx="1419632" cy="834524"/>
            </a:xfrm>
            <a:prstGeom prst="rect">
              <a:avLst/>
            </a:prstGeom>
          </p:spPr>
        </p:pic>
        <p:pic>
          <p:nvPicPr>
            <p:cNvPr id="18" name="그림 24" descr="항공 사진, 공중의, 조감도, 야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65CD2D5-8AAD-47A1-939D-7990E2570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11132" y="4068598"/>
              <a:ext cx="1399886" cy="84562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AEFE90-1521-C805-8556-3284FB1C5B25}"/>
                </a:ext>
              </a:extLst>
            </p:cNvPr>
            <p:cNvSpPr txBox="1"/>
            <p:nvPr/>
          </p:nvSpPr>
          <p:spPr>
            <a:xfrm>
              <a:off x="9807629" y="4935291"/>
              <a:ext cx="1399886" cy="216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Cheonan</a:t>
              </a:r>
              <a:endParaRPr lang="ko-KR" altLang="en-US" sz="11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pic>
          <p:nvPicPr>
            <p:cNvPr id="20" name="그림 27" descr="하늘, 건물, 야외, 항공 사진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4A5113A9-58A8-C480-B46C-E994E393B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5712" r="-1"/>
            <a:stretch>
              <a:fillRect/>
            </a:stretch>
          </p:blipFill>
          <p:spPr>
            <a:xfrm>
              <a:off x="7309522" y="2872955"/>
              <a:ext cx="1419632" cy="851769"/>
            </a:xfrm>
            <a:prstGeom prst="rect">
              <a:avLst/>
            </a:prstGeom>
          </p:spPr>
        </p:pic>
        <p:pic>
          <p:nvPicPr>
            <p:cNvPr id="21" name="Picture 2" descr="삼성전자 중국 메모리 반도체 공장. [사진 삼성전자]">
              <a:extLst>
                <a:ext uri="{FF2B5EF4-FFF2-40B4-BE49-F238E27FC236}">
                  <a16:creationId xmlns:a16="http://schemas.microsoft.com/office/drawing/2014/main" id="{EE2749F5-9446-4F83-1A84-4A2141337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77" r="22715"/>
            <a:stretch>
              <a:fillRect/>
            </a:stretch>
          </p:blipFill>
          <p:spPr bwMode="auto">
            <a:xfrm>
              <a:off x="9089959" y="2874845"/>
              <a:ext cx="1442346" cy="845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FE7E71-1561-9902-2F93-17F475BF1857}"/>
                </a:ext>
              </a:extLst>
            </p:cNvPr>
            <p:cNvSpPr txBox="1"/>
            <p:nvPr/>
          </p:nvSpPr>
          <p:spPr>
            <a:xfrm>
              <a:off x="6803697" y="4935291"/>
              <a:ext cx="1419633" cy="216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b="1" dirty="0" err="1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Hwaseong</a:t>
              </a:r>
              <a:endParaRPr lang="ko-KR" altLang="en-US" sz="11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E0B7318-E71D-E10B-4227-A53F9325C99B}"/>
                </a:ext>
              </a:extLst>
            </p:cNvPr>
            <p:cNvSpPr txBox="1"/>
            <p:nvPr/>
          </p:nvSpPr>
          <p:spPr>
            <a:xfrm>
              <a:off x="9089959" y="3740685"/>
              <a:ext cx="1442346" cy="216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Xi’an, China</a:t>
              </a:r>
              <a:endParaRPr lang="ko-KR" altLang="en-US" sz="11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44BD391-668B-5297-782B-BA96F9BFF342}"/>
                </a:ext>
              </a:extLst>
            </p:cNvPr>
            <p:cNvSpPr txBox="1"/>
            <p:nvPr/>
          </p:nvSpPr>
          <p:spPr>
            <a:xfrm>
              <a:off x="8315535" y="4935291"/>
              <a:ext cx="1403530" cy="216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Pyeongtaek</a:t>
              </a:r>
              <a:endParaRPr lang="ko-KR" altLang="en-US" sz="11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4EADF9-EEC6-B8D9-60E2-59AA5E658BAA}"/>
                </a:ext>
              </a:extLst>
            </p:cNvPr>
            <p:cNvSpPr txBox="1"/>
            <p:nvPr/>
          </p:nvSpPr>
          <p:spPr>
            <a:xfrm>
              <a:off x="7309522" y="3751198"/>
              <a:ext cx="1419632" cy="216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A0A0A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Taylor, TX</a:t>
              </a:r>
              <a:endParaRPr lang="ko-KR" altLang="en-US" sz="11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</p:grpSp>
      <p:pic>
        <p:nvPicPr>
          <p:cNvPr id="26" name="그림 2069">
            <a:extLst>
              <a:ext uri="{FF2B5EF4-FFF2-40B4-BE49-F238E27FC236}">
                <a16:creationId xmlns:a16="http://schemas.microsoft.com/office/drawing/2014/main" id="{1AEE1D27-8BFC-E2A9-DC63-78AEF519DE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3581" y="2776002"/>
            <a:ext cx="521236" cy="480086"/>
          </a:xfrm>
          <a:prstGeom prst="rect">
            <a:avLst/>
          </a:prstGeom>
        </p:spPr>
      </p:pic>
      <p:pic>
        <p:nvPicPr>
          <p:cNvPr id="27" name="그림 2072">
            <a:extLst>
              <a:ext uri="{FF2B5EF4-FFF2-40B4-BE49-F238E27FC236}">
                <a16:creationId xmlns:a16="http://schemas.microsoft.com/office/drawing/2014/main" id="{CDC8F9EF-0B0C-3050-9FB2-4970B3D2BF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5287" y="3315915"/>
            <a:ext cx="579530" cy="631011"/>
          </a:xfrm>
          <a:prstGeom prst="rect">
            <a:avLst/>
          </a:prstGeom>
        </p:spPr>
      </p:pic>
      <p:pic>
        <p:nvPicPr>
          <p:cNvPr id="28" name="그림 2075">
            <a:extLst>
              <a:ext uri="{FF2B5EF4-FFF2-40B4-BE49-F238E27FC236}">
                <a16:creationId xmlns:a16="http://schemas.microsoft.com/office/drawing/2014/main" id="{69D5DBFE-681A-4BD7-448B-75D986D39FC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12925"/>
          <a:stretch>
            <a:fillRect/>
          </a:stretch>
        </p:blipFill>
        <p:spPr>
          <a:xfrm>
            <a:off x="1357598" y="4118553"/>
            <a:ext cx="514907" cy="560566"/>
          </a:xfrm>
          <a:prstGeom prst="rect">
            <a:avLst/>
          </a:prstGeom>
        </p:spPr>
      </p:pic>
      <p:pic>
        <p:nvPicPr>
          <p:cNvPr id="29" name="그림 2078">
            <a:extLst>
              <a:ext uri="{FF2B5EF4-FFF2-40B4-BE49-F238E27FC236}">
                <a16:creationId xmlns:a16="http://schemas.microsoft.com/office/drawing/2014/main" id="{D39C2E52-CDCF-73A3-D4CA-AE4A20726C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97728" y="4805272"/>
            <a:ext cx="551971" cy="480086"/>
          </a:xfrm>
          <a:prstGeom prst="rect">
            <a:avLst/>
          </a:prstGeom>
        </p:spPr>
      </p:pic>
      <p:pic>
        <p:nvPicPr>
          <p:cNvPr id="30" name="그림 2081">
            <a:extLst>
              <a:ext uri="{FF2B5EF4-FFF2-40B4-BE49-F238E27FC236}">
                <a16:creationId xmlns:a16="http://schemas.microsoft.com/office/drawing/2014/main" id="{22A87022-81E7-1278-E848-8D0169C95D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4930" y="5457066"/>
            <a:ext cx="527575" cy="56361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2C1D2AB-F868-5DC2-F668-DA1F5149A77D}"/>
              </a:ext>
            </a:extLst>
          </p:cNvPr>
          <p:cNvSpPr txBox="1"/>
          <p:nvPr/>
        </p:nvSpPr>
        <p:spPr>
          <a:xfrm>
            <a:off x="7857717" y="5185009"/>
            <a:ext cx="16925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100" b="1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(South Korea)</a:t>
            </a:r>
            <a:endParaRPr lang="ko-KR" altLang="en-US" sz="110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9931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D60D0-A576-A00C-E958-EAF0280B2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D65D143-522B-0BB2-E02A-BBA7197EE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571D6-1775-499E-8339-76CF48BCDD6C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pic>
        <p:nvPicPr>
          <p:cNvPr id="4" name="그림 3" descr="텍스트, 스크린샷, 원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A7BC9A9-529A-3784-3355-9CB53EE3F1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10762"/>
          <a:stretch>
            <a:fillRect/>
          </a:stretch>
        </p:blipFill>
        <p:spPr>
          <a:xfrm>
            <a:off x="791986" y="1726886"/>
            <a:ext cx="10985976" cy="43571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1A6EEC-6E3A-CFD5-F418-A672E82D4B6B}"/>
              </a:ext>
            </a:extLst>
          </p:cNvPr>
          <p:cNvSpPr/>
          <p:nvPr/>
        </p:nvSpPr>
        <p:spPr>
          <a:xfrm>
            <a:off x="941695" y="1976386"/>
            <a:ext cx="2514600" cy="215153"/>
          </a:xfrm>
          <a:prstGeom prst="rect">
            <a:avLst/>
          </a:prstGeom>
          <a:solidFill>
            <a:srgbClr val="00584C"/>
          </a:solidFill>
          <a:ln>
            <a:solidFill>
              <a:srgbClr val="0058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C-Level / Investment Decision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022DEB-45EA-0DE9-BB80-FEB8FBF96959}"/>
              </a:ext>
            </a:extLst>
          </p:cNvPr>
          <p:cNvSpPr/>
          <p:nvPr/>
        </p:nvSpPr>
        <p:spPr>
          <a:xfrm>
            <a:off x="9151030" y="3132282"/>
            <a:ext cx="2346141" cy="262218"/>
          </a:xfrm>
          <a:prstGeom prst="rect">
            <a:avLst/>
          </a:prstGeom>
          <a:solidFill>
            <a:srgbClr val="00584C"/>
          </a:solidFill>
          <a:ln>
            <a:solidFill>
              <a:srgbClr val="0058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E286DE-62B0-B201-4771-A1FCBF6C0CB5}"/>
              </a:ext>
            </a:extLst>
          </p:cNvPr>
          <p:cNvSpPr/>
          <p:nvPr/>
        </p:nvSpPr>
        <p:spPr>
          <a:xfrm>
            <a:off x="951333" y="4461653"/>
            <a:ext cx="1969994" cy="215153"/>
          </a:xfrm>
          <a:prstGeom prst="rect">
            <a:avLst/>
          </a:prstGeom>
          <a:solidFill>
            <a:srgbClr val="00584C"/>
          </a:solidFill>
          <a:ln>
            <a:solidFill>
              <a:srgbClr val="0058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148DAD-F591-8B9D-D622-F838A556CB09}"/>
              </a:ext>
            </a:extLst>
          </p:cNvPr>
          <p:cNvSpPr/>
          <p:nvPr/>
        </p:nvSpPr>
        <p:spPr>
          <a:xfrm>
            <a:off x="9154805" y="4344545"/>
            <a:ext cx="2284539" cy="262218"/>
          </a:xfrm>
          <a:prstGeom prst="rect">
            <a:avLst/>
          </a:prstGeom>
          <a:solidFill>
            <a:srgbClr val="00584C"/>
          </a:solidFill>
          <a:ln>
            <a:solidFill>
              <a:srgbClr val="0058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37BFEE-00B4-2FD8-C70C-184A7163D585}"/>
              </a:ext>
            </a:extLst>
          </p:cNvPr>
          <p:cNvSpPr/>
          <p:nvPr/>
        </p:nvSpPr>
        <p:spPr>
          <a:xfrm>
            <a:off x="9151030" y="5582836"/>
            <a:ext cx="2248984" cy="262218"/>
          </a:xfrm>
          <a:prstGeom prst="rect">
            <a:avLst/>
          </a:prstGeom>
          <a:solidFill>
            <a:srgbClr val="00584C"/>
          </a:solidFill>
          <a:ln>
            <a:solidFill>
              <a:srgbClr val="0058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48914C-9AF1-0EAD-1871-E96D6A72ED08}"/>
              </a:ext>
            </a:extLst>
          </p:cNvPr>
          <p:cNvSpPr/>
          <p:nvPr/>
        </p:nvSpPr>
        <p:spPr>
          <a:xfrm>
            <a:off x="916414" y="3208216"/>
            <a:ext cx="1969994" cy="215153"/>
          </a:xfrm>
          <a:prstGeom prst="rect">
            <a:avLst/>
          </a:prstGeom>
          <a:solidFill>
            <a:srgbClr val="00584C"/>
          </a:solidFill>
          <a:ln>
            <a:solidFill>
              <a:srgbClr val="0058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162C9A-92A7-4C40-268D-53DD68757992}"/>
              </a:ext>
            </a:extLst>
          </p:cNvPr>
          <p:cNvSpPr txBox="1"/>
          <p:nvPr/>
        </p:nvSpPr>
        <p:spPr>
          <a:xfrm>
            <a:off x="916414" y="3196149"/>
            <a:ext cx="27286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Manufacturing Engineering / Line Planning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F69600-7888-E71C-1C0D-1BA25C642658}"/>
              </a:ext>
            </a:extLst>
          </p:cNvPr>
          <p:cNvSpPr txBox="1"/>
          <p:nvPr/>
        </p:nvSpPr>
        <p:spPr>
          <a:xfrm>
            <a:off x="916414" y="4415196"/>
            <a:ext cx="24240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Design / BIM Production / Delivery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5E0AF5-2C65-64E3-F501-3453F526CFFE}"/>
              </a:ext>
            </a:extLst>
          </p:cNvPr>
          <p:cNvSpPr txBox="1"/>
          <p:nvPr/>
        </p:nvSpPr>
        <p:spPr>
          <a:xfrm>
            <a:off x="9110334" y="3120630"/>
            <a:ext cx="24128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Facility Service – S5D Deployment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90E75-27EA-7AD4-DFFE-79850C49CDEE}"/>
              </a:ext>
            </a:extLst>
          </p:cNvPr>
          <p:cNvSpPr txBox="1"/>
          <p:nvPr/>
        </p:nvSpPr>
        <p:spPr>
          <a:xfrm>
            <a:off x="8597604" y="4370573"/>
            <a:ext cx="29354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Facility Service – Construction Management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A15E3A-013D-F9CC-8A03-A637C142DFB8}"/>
              </a:ext>
            </a:extLst>
          </p:cNvPr>
          <p:cNvSpPr txBox="1"/>
          <p:nvPr/>
        </p:nvSpPr>
        <p:spPr>
          <a:xfrm>
            <a:off x="8640886" y="5612822"/>
            <a:ext cx="28921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Facility Service – Operations / Environment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6D02FC-2362-B685-8EA7-FA3667269E75}"/>
              </a:ext>
            </a:extLst>
          </p:cNvPr>
          <p:cNvSpPr/>
          <p:nvPr/>
        </p:nvSpPr>
        <p:spPr>
          <a:xfrm>
            <a:off x="1190099" y="2525162"/>
            <a:ext cx="1530126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CB64C5-0488-EBFF-BFB5-07ACBE9BE9A1}"/>
              </a:ext>
            </a:extLst>
          </p:cNvPr>
          <p:cNvSpPr/>
          <p:nvPr/>
        </p:nvSpPr>
        <p:spPr>
          <a:xfrm>
            <a:off x="1321055" y="2786886"/>
            <a:ext cx="1268213" cy="184306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235D53-0999-9025-785D-C286348A52D7}"/>
              </a:ext>
            </a:extLst>
          </p:cNvPr>
          <p:cNvSpPr/>
          <p:nvPr/>
        </p:nvSpPr>
        <p:spPr>
          <a:xfrm>
            <a:off x="1226856" y="3768549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26205B-BD21-665B-206E-989846E56108}"/>
              </a:ext>
            </a:extLst>
          </p:cNvPr>
          <p:cNvSpPr/>
          <p:nvPr/>
        </p:nvSpPr>
        <p:spPr>
          <a:xfrm>
            <a:off x="1286462" y="4055085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CF15AD-B7C2-15A8-6502-F086B8F65940}"/>
              </a:ext>
            </a:extLst>
          </p:cNvPr>
          <p:cNvSpPr/>
          <p:nvPr/>
        </p:nvSpPr>
        <p:spPr>
          <a:xfrm>
            <a:off x="1355474" y="4977493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FE88B2-5EC8-5BDC-7ADF-2136D300CAB2}"/>
              </a:ext>
            </a:extLst>
          </p:cNvPr>
          <p:cNvSpPr/>
          <p:nvPr/>
        </p:nvSpPr>
        <p:spPr>
          <a:xfrm>
            <a:off x="1355474" y="5248509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6EC470E-ADCA-5704-4F2F-465A2110F285}"/>
              </a:ext>
            </a:extLst>
          </p:cNvPr>
          <p:cNvSpPr/>
          <p:nvPr/>
        </p:nvSpPr>
        <p:spPr>
          <a:xfrm>
            <a:off x="9722111" y="2123772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656ED4-20CE-1F9B-7555-C9C06B9C670D}"/>
              </a:ext>
            </a:extLst>
          </p:cNvPr>
          <p:cNvSpPr/>
          <p:nvPr/>
        </p:nvSpPr>
        <p:spPr>
          <a:xfrm>
            <a:off x="9578934" y="2468509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CD1B8F-9F5C-B42F-5F86-F92DD2C2BBBF}"/>
              </a:ext>
            </a:extLst>
          </p:cNvPr>
          <p:cNvSpPr/>
          <p:nvPr/>
        </p:nvSpPr>
        <p:spPr>
          <a:xfrm>
            <a:off x="9637325" y="2760745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16836C-F267-3B96-1570-572B18CEC631}"/>
              </a:ext>
            </a:extLst>
          </p:cNvPr>
          <p:cNvSpPr/>
          <p:nvPr/>
        </p:nvSpPr>
        <p:spPr>
          <a:xfrm>
            <a:off x="9595688" y="3654010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E98A1E-3F0D-ECC8-F073-7DF67AA2DD40}"/>
              </a:ext>
            </a:extLst>
          </p:cNvPr>
          <p:cNvSpPr/>
          <p:nvPr/>
        </p:nvSpPr>
        <p:spPr>
          <a:xfrm>
            <a:off x="9676751" y="3946255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C44C15A-9464-03DA-8A9F-773F908A4E34}"/>
              </a:ext>
            </a:extLst>
          </p:cNvPr>
          <p:cNvSpPr/>
          <p:nvPr/>
        </p:nvSpPr>
        <p:spPr>
          <a:xfrm>
            <a:off x="9578933" y="4941461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C4215F-7B32-8C6D-0B34-87F6308DC109}"/>
              </a:ext>
            </a:extLst>
          </p:cNvPr>
          <p:cNvSpPr/>
          <p:nvPr/>
        </p:nvSpPr>
        <p:spPr>
          <a:xfrm>
            <a:off x="9616434" y="5225183"/>
            <a:ext cx="1268213" cy="156229"/>
          </a:xfrm>
          <a:prstGeom prst="rect">
            <a:avLst/>
          </a:prstGeom>
          <a:solidFill>
            <a:srgbClr val="E0E0E0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431115-FA52-7D99-B9B5-EDA436E79015}"/>
              </a:ext>
            </a:extLst>
          </p:cNvPr>
          <p:cNvSpPr txBox="1"/>
          <p:nvPr/>
        </p:nvSpPr>
        <p:spPr>
          <a:xfrm>
            <a:off x="1115829" y="2477491"/>
            <a:ext cx="167866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Plant Construction / Product / Capa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6855088-C363-79F7-FA17-2FCD4CF4DC09}"/>
              </a:ext>
            </a:extLst>
          </p:cNvPr>
          <p:cNvSpPr txBox="1"/>
          <p:nvPr/>
        </p:nvSpPr>
        <p:spPr>
          <a:xfrm>
            <a:off x="1099799" y="2774001"/>
            <a:ext cx="169148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Equipment Selection / Procurement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C42C884-564F-7BF5-FCAA-9DAB545FD7BB}"/>
              </a:ext>
            </a:extLst>
          </p:cNvPr>
          <p:cNvSpPr txBox="1"/>
          <p:nvPr/>
        </p:nvSpPr>
        <p:spPr>
          <a:xfrm>
            <a:off x="1209517" y="3736326"/>
            <a:ext cx="14141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Equipment Specifications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E6CEA7-1955-BA99-CAF2-BA606B0E5BD1}"/>
              </a:ext>
            </a:extLst>
          </p:cNvPr>
          <p:cNvSpPr txBox="1"/>
          <p:nvPr/>
        </p:nvSpPr>
        <p:spPr>
          <a:xfrm>
            <a:off x="1129454" y="4014827"/>
            <a:ext cx="1632178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Production / Process Equipment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F3146A-E1B4-500F-6AF8-4B95BE22040E}"/>
              </a:ext>
            </a:extLst>
          </p:cNvPr>
          <p:cNvSpPr txBox="1"/>
          <p:nvPr/>
        </p:nvSpPr>
        <p:spPr>
          <a:xfrm>
            <a:off x="1244783" y="4936345"/>
            <a:ext cx="1378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Process Structure Design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9E65BA9-015E-E43E-B4E7-7FDB4CDAE42D}"/>
              </a:ext>
            </a:extLst>
          </p:cNvPr>
          <p:cNvSpPr txBox="1"/>
          <p:nvPr/>
        </p:nvSpPr>
        <p:spPr>
          <a:xfrm>
            <a:off x="1167926" y="5227055"/>
            <a:ext cx="15552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MEP Routing / Layout Design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45A8E34-EFED-A8C0-2E16-F434577E3A04}"/>
              </a:ext>
            </a:extLst>
          </p:cNvPr>
          <p:cNvSpPr txBox="1"/>
          <p:nvPr/>
        </p:nvSpPr>
        <p:spPr>
          <a:xfrm>
            <a:off x="9616350" y="2125938"/>
            <a:ext cx="12682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BIM to SSD Conversion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CF08D8D-4976-7193-5054-538C1BBF0E84}"/>
              </a:ext>
            </a:extLst>
          </p:cNvPr>
          <p:cNvSpPr txBox="1"/>
          <p:nvPr/>
        </p:nvSpPr>
        <p:spPr>
          <a:xfrm>
            <a:off x="9375158" y="2431102"/>
            <a:ext cx="17155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Equipment / Infrastructure Modeling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D40E454-9EE2-F295-E5B7-1934B3F0D1D5}"/>
              </a:ext>
            </a:extLst>
          </p:cNvPr>
          <p:cNvSpPr txBox="1"/>
          <p:nvPr/>
        </p:nvSpPr>
        <p:spPr>
          <a:xfrm>
            <a:off x="9684572" y="2722861"/>
            <a:ext cx="11737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Hook-up Verification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A61FCF6-6BF1-EB04-ECCB-3888212A4B04}"/>
              </a:ext>
            </a:extLst>
          </p:cNvPr>
          <p:cNvSpPr txBox="1"/>
          <p:nvPr/>
        </p:nvSpPr>
        <p:spPr>
          <a:xfrm>
            <a:off x="9523510" y="3645875"/>
            <a:ext cx="14125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Piping / Structure Control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F38213-1FA8-E947-7B70-39A615A41E7C}"/>
              </a:ext>
            </a:extLst>
          </p:cNvPr>
          <p:cNvSpPr txBox="1"/>
          <p:nvPr/>
        </p:nvSpPr>
        <p:spPr>
          <a:xfrm>
            <a:off x="9363877" y="3928806"/>
            <a:ext cx="1773242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5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Equipment Installation / Inspection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75FCFF2-14B0-C084-C78F-D699086A4D90}"/>
              </a:ext>
            </a:extLst>
          </p:cNvPr>
          <p:cNvSpPr txBox="1"/>
          <p:nvPr/>
        </p:nvSpPr>
        <p:spPr>
          <a:xfrm>
            <a:off x="9834570" y="4896472"/>
            <a:ext cx="7569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FAB as-built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131B1CC-4DD2-B8F0-98A3-245C13800719}"/>
              </a:ext>
            </a:extLst>
          </p:cNvPr>
          <p:cNvSpPr txBox="1"/>
          <p:nvPr/>
        </p:nvSpPr>
        <p:spPr>
          <a:xfrm>
            <a:off x="9468072" y="5199218"/>
            <a:ext cx="15648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New Installation / Relocation</a:t>
            </a:r>
          </a:p>
        </p:txBody>
      </p:sp>
      <p:sp>
        <p:nvSpPr>
          <p:cNvPr id="33" name="제목 5">
            <a:extLst>
              <a:ext uri="{FF2B5EF4-FFF2-40B4-BE49-F238E27FC236}">
                <a16:creationId xmlns:a16="http://schemas.microsoft.com/office/drawing/2014/main" id="{F1FADED8-9AFB-D351-745A-7E1CE8347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12" y="261499"/>
            <a:ext cx="11601091" cy="567563"/>
          </a:xfrm>
        </p:spPr>
        <p:txBody>
          <a:bodyPr/>
          <a:lstStyle/>
          <a:p>
            <a:r>
              <a:rPr lang="en-US" altLang="ko-KR" dirty="0">
                <a:latin typeface="Noto Sans KR" panose="020B0200000000000000" pitchFamily="50" charset="-127"/>
                <a:ea typeface="Noto Sans KR" panose="020B0200000000000000" pitchFamily="50" charset="-127"/>
              </a:rPr>
              <a:t>Lifecycle Continuity </a:t>
            </a:r>
            <a:r>
              <a:rPr lang="en-US" sz="2800" dirty="0"/>
              <a:t>(Design → Construction → Operation)</a:t>
            </a:r>
            <a:endParaRPr lang="ko-KR" altLang="en-US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35" name="텍스트 개체 틀 9">
            <a:extLst>
              <a:ext uri="{FF2B5EF4-FFF2-40B4-BE49-F238E27FC236}">
                <a16:creationId xmlns:a16="http://schemas.microsoft.com/office/drawing/2014/main" id="{EAE70164-5A5F-5987-678A-D8313BE7D7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1986" y="896549"/>
            <a:ext cx="11238781" cy="6377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Continuous Data Flow Across the Full Fab Lifecycle</a:t>
            </a:r>
          </a:p>
          <a:p>
            <a:pPr>
              <a:lnSpc>
                <a:spcPct val="100000"/>
              </a:lnSpc>
            </a:pPr>
            <a:r>
              <a:rPr lang="en-US" sz="1200" b="0" dirty="0" err="1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Collaverse</a:t>
            </a:r>
            <a:r>
              <a:rPr lang="en-US" sz="1200" b="0" dirty="0">
                <a:solidFill>
                  <a:srgbClr val="0A0A0A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preserves spatial and change context from design through construction and into operations—ensuring no data gaps and no loss of design intent.</a:t>
            </a:r>
            <a:endParaRPr lang="ko-KR" altLang="en-US" sz="1200" b="0" dirty="0">
              <a:solidFill>
                <a:srgbClr val="0A0A0A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2300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D65DF789-2349-1A37-503B-8E102AA78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190" y="2010475"/>
            <a:ext cx="5682331" cy="1013460"/>
          </a:xfrm>
        </p:spPr>
        <p:txBody>
          <a:bodyPr/>
          <a:lstStyle/>
          <a:p>
            <a:r>
              <a:rPr lang="en-US" altLang="ko-KR" dirty="0"/>
              <a:t>Together Great</a:t>
            </a:r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8306128B-75D9-8325-9D37-AA544B718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35190" y="4328649"/>
            <a:ext cx="5682331" cy="485986"/>
          </a:xfrm>
        </p:spPr>
        <p:txBody>
          <a:bodyPr/>
          <a:lstStyle/>
          <a:p>
            <a:r>
              <a:rPr lang="en-US" altLang="ko-KR" b="0" dirty="0"/>
              <a:t>Collaboration is how we build greatness.</a:t>
            </a:r>
            <a:endParaRPr lang="ko-KR" altLang="en-US" b="0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7548D88B-7BBF-25F6-A16E-9B030A241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35190" y="3092514"/>
            <a:ext cx="5682331" cy="944881"/>
          </a:xfrm>
        </p:spPr>
        <p:txBody>
          <a:bodyPr/>
          <a:lstStyle/>
          <a:p>
            <a:r>
              <a:rPr lang="en-US" altLang="ko-KR" dirty="0"/>
              <a:t>Great Together</a:t>
            </a:r>
            <a:endParaRPr lang="ko-KR" altLang="en-US" dirty="0"/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DBDCB0B0-C9EB-DF2D-D4CA-CAAE5CE0C2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9" b="1779"/>
          <a:stretch>
            <a:fillRect/>
          </a:stretch>
        </p:blipFill>
        <p:spPr>
          <a:xfrm>
            <a:off x="850847" y="2006387"/>
            <a:ext cx="4602295" cy="29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78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Collaverse">
      <a:dk1>
        <a:srgbClr val="001F63"/>
      </a:dk1>
      <a:lt1>
        <a:sysClr val="window" lastClr="FFFFFF"/>
      </a:lt1>
      <a:dk2>
        <a:srgbClr val="001F63"/>
      </a:dk2>
      <a:lt2>
        <a:srgbClr val="BFBFBF"/>
      </a:lt2>
      <a:accent1>
        <a:srgbClr val="327FEF"/>
      </a:accent1>
      <a:accent2>
        <a:srgbClr val="F9423A"/>
      </a:accent2>
      <a:accent3>
        <a:srgbClr val="FFD100"/>
      </a:accent3>
      <a:accent4>
        <a:srgbClr val="0F9ED5"/>
      </a:accent4>
      <a:accent5>
        <a:srgbClr val="A02B93"/>
      </a:accent5>
      <a:accent6>
        <a:srgbClr val="4EA72E"/>
      </a:accent6>
      <a:hlink>
        <a:srgbClr val="327FEF"/>
      </a:hlink>
      <a:folHlink>
        <a:srgbClr val="327FEF"/>
      </a:folHlink>
    </a:clrScheme>
    <a:fontScheme name="사용자 지정 1">
      <a:majorFont>
        <a:latin typeface="Arial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4496</TotalTime>
  <Words>1409</Words>
  <Application>Microsoft Office PowerPoint</Application>
  <PresentationFormat>Widescreen</PresentationFormat>
  <Paragraphs>238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HY견고딕</vt:lpstr>
      <vt:lpstr>맑은 고딕</vt:lpstr>
      <vt:lpstr>Noto Sans KR</vt:lpstr>
      <vt:lpstr>Arial</vt:lpstr>
      <vt:lpstr>Century Gothic</vt:lpstr>
      <vt:lpstr>Wingdings</vt:lpstr>
      <vt:lpstr>Office 테마</vt:lpstr>
      <vt:lpstr>Hyper-Connectivity and Real-Time Innovation in Industrial Sites: Collaverse</vt:lpstr>
      <vt:lpstr>Executive Summary</vt:lpstr>
      <vt:lpstr>What Collaverse is</vt:lpstr>
      <vt:lpstr>Why Fabs Struggle – and the Structural Fix</vt:lpstr>
      <vt:lpstr>Architecture for Secure, Multi-Party Collaboration</vt:lpstr>
      <vt:lpstr>Solution 1. Collaverse Standard</vt:lpstr>
      <vt:lpstr>Solution 2. CVX</vt:lpstr>
      <vt:lpstr>Semiconductor Use Cases</vt:lpstr>
      <vt:lpstr>Proof of Scale &amp; Reliability</vt:lpstr>
      <vt:lpstr>Lifecycle Continuity (Design → Construction → Operation)</vt:lpstr>
      <vt:lpstr>Together Great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Collaverse</dc:creator>
  <cp:lastModifiedBy>Jieon Kim</cp:lastModifiedBy>
  <cp:revision>562</cp:revision>
  <dcterms:created xsi:type="dcterms:W3CDTF">2025-08-25T02:48:14Z</dcterms:created>
  <dcterms:modified xsi:type="dcterms:W3CDTF">2026-02-12T00:46:55Z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7a5dd7-ef2b-42a6-b047-7163d026e66e_Enabled">
    <vt:lpwstr>true</vt:lpwstr>
  </property>
  <property fmtid="{D5CDD505-2E9C-101B-9397-08002B2CF9AE}" pid="3" name="MSIP_Label_597a5dd7-ef2b-42a6-b047-7163d026e66e_SetDate">
    <vt:lpwstr>2025-08-25T02:48:22Z</vt:lpwstr>
  </property>
  <property fmtid="{D5CDD505-2E9C-101B-9397-08002B2CF9AE}" pid="4" name="MSIP_Label_597a5dd7-ef2b-42a6-b047-7163d026e66e_Method">
    <vt:lpwstr>Standard</vt:lpwstr>
  </property>
  <property fmtid="{D5CDD505-2E9C-101B-9397-08002B2CF9AE}" pid="5" name="MSIP_Label_597a5dd7-ef2b-42a6-b047-7163d026e66e_Name">
    <vt:lpwstr>외부 공개</vt:lpwstr>
  </property>
  <property fmtid="{D5CDD505-2E9C-101B-9397-08002B2CF9AE}" pid="6" name="MSIP_Label_597a5dd7-ef2b-42a6-b047-7163d026e66e_SiteId">
    <vt:lpwstr>c58360d6-78bd-4632-8e5b-2e6b6f84ef1e</vt:lpwstr>
  </property>
  <property fmtid="{D5CDD505-2E9C-101B-9397-08002B2CF9AE}" pid="7" name="MSIP_Label_597a5dd7-ef2b-42a6-b047-7163d026e66e_ActionId">
    <vt:lpwstr>447af3f1-6df8-44e6-bce5-43ecd1a1c05d</vt:lpwstr>
  </property>
  <property fmtid="{D5CDD505-2E9C-101B-9397-08002B2CF9AE}" pid="8" name="MSIP_Label_597a5dd7-ef2b-42a6-b047-7163d026e66e_ContentBits">
    <vt:lpwstr>0</vt:lpwstr>
  </property>
  <property fmtid="{D5CDD505-2E9C-101B-9397-08002B2CF9AE}" pid="9" name="MSIP_Label_597a5dd7-ef2b-42a6-b047-7163d026e66e_Tag">
    <vt:lpwstr>10, 3, 0, 1</vt:lpwstr>
  </property>
</Properties>
</file>